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317" r:id="rId3"/>
    <p:sldId id="318" r:id="rId4"/>
    <p:sldId id="335" r:id="rId5"/>
    <p:sldId id="315" r:id="rId6"/>
    <p:sldId id="380" r:id="rId7"/>
    <p:sldId id="341" r:id="rId8"/>
    <p:sldId id="344" r:id="rId9"/>
    <p:sldId id="349" r:id="rId10"/>
    <p:sldId id="375" r:id="rId11"/>
    <p:sldId id="376" r:id="rId12"/>
    <p:sldId id="377" r:id="rId13"/>
    <p:sldId id="351" r:id="rId14"/>
    <p:sldId id="352" r:id="rId15"/>
    <p:sldId id="353" r:id="rId16"/>
    <p:sldId id="359" r:id="rId17"/>
    <p:sldId id="360" r:id="rId18"/>
    <p:sldId id="361" r:id="rId19"/>
    <p:sldId id="334" r:id="rId20"/>
    <p:sldId id="363" r:id="rId21"/>
    <p:sldId id="371"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17B1C1-48B3-804D-AC86-3096EA338755}" type="datetimeFigureOut">
              <a:rPr lang="en-US" smtClean="0"/>
              <a:t>7/22/2020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5DCBFA-FDF6-CF43-86C2-2E08B762CA73}" type="slidenum">
              <a:rPr lang="en-US" smtClean="0"/>
              <a:t>‹#›</a:t>
            </a:fld>
            <a:endParaRPr lang="en-US"/>
          </a:p>
        </p:txBody>
      </p:sp>
    </p:spTree>
    <p:extLst>
      <p:ext uri="{BB962C8B-B14F-4D97-AF65-F5344CB8AC3E}">
        <p14:creationId xmlns:p14="http://schemas.microsoft.com/office/powerpoint/2010/main" val="7579877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DCE2DA-FFF4-7449-91A2-F30740177FB0}"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1725424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CE2DA-FFF4-7449-91A2-F30740177FB0}"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1560194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CE2DA-FFF4-7449-91A2-F30740177FB0}"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3404126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DCE2DA-FFF4-7449-91A2-F30740177FB0}"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482656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DCE2DA-FFF4-7449-91A2-F30740177FB0}" type="datetimeFigureOut">
              <a:rPr lang="en-US" smtClean="0"/>
              <a:t>7/22/2020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3211269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DCE2DA-FFF4-7449-91A2-F30740177FB0}" type="datetimeFigureOut">
              <a:rPr lang="en-US" smtClean="0"/>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1042099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DCE2DA-FFF4-7449-91A2-F30740177FB0}" type="datetimeFigureOut">
              <a:rPr lang="en-US" smtClean="0"/>
              <a:t>7/22/2020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388509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DCE2DA-FFF4-7449-91A2-F30740177FB0}" type="datetimeFigureOut">
              <a:rPr lang="en-US" smtClean="0"/>
              <a:t>7/22/2020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1929190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CE2DA-FFF4-7449-91A2-F30740177FB0}" type="datetimeFigureOut">
              <a:rPr lang="en-US" smtClean="0"/>
              <a:t>7/22/2020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277811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DCE2DA-FFF4-7449-91A2-F30740177FB0}" type="datetimeFigureOut">
              <a:rPr lang="en-US" smtClean="0"/>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1456933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DCE2DA-FFF4-7449-91A2-F30740177FB0}" type="datetimeFigureOut">
              <a:rPr lang="en-US" smtClean="0"/>
              <a:t>7/22/2020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1957F-C6FC-5E4B-8663-256D2D872AF9}" type="slidenum">
              <a:rPr lang="en-US" smtClean="0"/>
              <a:t>‹#›</a:t>
            </a:fld>
            <a:endParaRPr lang="en-US"/>
          </a:p>
        </p:txBody>
      </p:sp>
    </p:spTree>
    <p:extLst>
      <p:ext uri="{BB962C8B-B14F-4D97-AF65-F5344CB8AC3E}">
        <p14:creationId xmlns:p14="http://schemas.microsoft.com/office/powerpoint/2010/main" val="2129667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CE2DA-FFF4-7449-91A2-F30740177FB0}" type="datetimeFigureOut">
              <a:rPr lang="en-US" smtClean="0"/>
              <a:t>7/22/2020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9ED1957F-C6FC-5E4B-8663-256D2D872AF9}" type="slidenum">
              <a:rPr lang="en-US" smtClean="0"/>
              <a:pPr/>
              <a:t>‹#›</a:t>
            </a:fld>
            <a:endParaRPr lang="en-US" dirty="0"/>
          </a:p>
        </p:txBody>
      </p:sp>
    </p:spTree>
    <p:extLst>
      <p:ext uri="{BB962C8B-B14F-4D97-AF65-F5344CB8AC3E}">
        <p14:creationId xmlns:p14="http://schemas.microsoft.com/office/powerpoint/2010/main" val="1162428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3600" b="1" kern="1200">
          <a:solidFill>
            <a:schemeClr val="tx1"/>
          </a:solidFill>
          <a:latin typeface="Palatino"/>
          <a:ea typeface="+mj-ea"/>
          <a:cs typeface="Palatino"/>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Palatino"/>
          <a:ea typeface="+mn-ea"/>
          <a:cs typeface="Palatino"/>
        </a:defRPr>
      </a:lvl1pPr>
      <a:lvl2pPr marL="742950" indent="-285750" algn="l" defTabSz="457200" rtl="0" eaLnBrk="1" latinLnBrk="0" hangingPunct="1">
        <a:spcBef>
          <a:spcPct val="20000"/>
        </a:spcBef>
        <a:buFont typeface="Arial"/>
        <a:buChar char="–"/>
        <a:defRPr sz="2800" kern="1200">
          <a:solidFill>
            <a:schemeClr val="tx1"/>
          </a:solidFill>
          <a:latin typeface="Palatino"/>
          <a:ea typeface="+mn-ea"/>
          <a:cs typeface="Palatino"/>
        </a:defRPr>
      </a:lvl2pPr>
      <a:lvl3pPr marL="1143000" indent="-228600" algn="l" defTabSz="457200" rtl="0" eaLnBrk="1" latinLnBrk="0" hangingPunct="1">
        <a:spcBef>
          <a:spcPct val="20000"/>
        </a:spcBef>
        <a:buFont typeface="Arial"/>
        <a:buChar char="•"/>
        <a:defRPr sz="2400" kern="1200">
          <a:solidFill>
            <a:schemeClr val="tx1"/>
          </a:solidFill>
          <a:latin typeface="Palatino"/>
          <a:ea typeface="+mn-ea"/>
          <a:cs typeface="Palatino"/>
        </a:defRPr>
      </a:lvl3pPr>
      <a:lvl4pPr marL="1600200" indent="-228600" algn="l" defTabSz="457200" rtl="0" eaLnBrk="1" latinLnBrk="0" hangingPunct="1">
        <a:spcBef>
          <a:spcPct val="20000"/>
        </a:spcBef>
        <a:buFont typeface="Arial"/>
        <a:buChar char="–"/>
        <a:defRPr sz="2000" kern="1200">
          <a:solidFill>
            <a:schemeClr val="tx1"/>
          </a:solidFill>
          <a:latin typeface="Palatino"/>
          <a:ea typeface="+mn-ea"/>
          <a:cs typeface="Palatino"/>
        </a:defRPr>
      </a:lvl4pPr>
      <a:lvl5pPr marL="2057400" indent="-228600" algn="l" defTabSz="457200" rtl="0" eaLnBrk="1" latinLnBrk="0" hangingPunct="1">
        <a:spcBef>
          <a:spcPct val="20000"/>
        </a:spcBef>
        <a:buFont typeface="Arial"/>
        <a:buChar char="»"/>
        <a:defRPr sz="2000" kern="1200">
          <a:solidFill>
            <a:schemeClr val="tx1"/>
          </a:solidFill>
          <a:latin typeface="Palatino"/>
          <a:ea typeface="+mn-ea"/>
          <a:cs typeface="Palatino"/>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42187"/>
            <a:ext cx="7772400" cy="3392729"/>
          </a:xfrm>
        </p:spPr>
        <p:txBody>
          <a:bodyPr>
            <a:normAutofit/>
          </a:bodyPr>
          <a:lstStyle/>
          <a:p>
            <a:pPr>
              <a:lnSpc>
                <a:spcPct val="120000"/>
              </a:lnSpc>
            </a:pPr>
            <a:r>
              <a:rPr lang="en-US" dirty="0"/>
              <a:t>Pandemic, Racism, Politics, and Police:  </a:t>
            </a:r>
            <a:br>
              <a:rPr lang="en-US" dirty="0"/>
            </a:br>
            <a:r>
              <a:rPr lang="en-US" dirty="0"/>
              <a:t>How Can Mediators Help?</a:t>
            </a:r>
            <a:br>
              <a:rPr lang="en-US" dirty="0"/>
            </a:br>
            <a:br>
              <a:rPr lang="en-US" dirty="0"/>
            </a:br>
            <a:r>
              <a:rPr lang="en-US" sz="2400" b="0" dirty="0"/>
              <a:t>Kenneth </a:t>
            </a:r>
            <a:r>
              <a:rPr lang="en-US" sz="2400" b="0" dirty="0" err="1"/>
              <a:t>Cloke</a:t>
            </a:r>
            <a:endParaRPr lang="en-US" sz="2400" b="0" dirty="0"/>
          </a:p>
        </p:txBody>
      </p:sp>
    </p:spTree>
    <p:extLst>
      <p:ext uri="{BB962C8B-B14F-4D97-AF65-F5344CB8AC3E}">
        <p14:creationId xmlns:p14="http://schemas.microsoft.com/office/powerpoint/2010/main" val="142015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0" y="0"/>
            <a:ext cx="9063182" cy="990072"/>
          </a:xfrm>
        </p:spPr>
        <p:txBody>
          <a:bodyPr>
            <a:normAutofit/>
          </a:bodyPr>
          <a:lstStyle/>
          <a:p>
            <a:r>
              <a:rPr lang="en-US" dirty="0">
                <a:latin typeface="Palatino" charset="0"/>
                <a:ea typeface="ＭＳ Ｐゴシック" charset="0"/>
                <a:cs typeface="ＭＳ Ｐゴシック" charset="0"/>
              </a:rPr>
              <a:t>A Transformational Approach to Policing</a:t>
            </a:r>
          </a:p>
        </p:txBody>
      </p:sp>
      <p:sp>
        <p:nvSpPr>
          <p:cNvPr id="38914" name="Content Placeholder 2"/>
          <p:cNvSpPr>
            <a:spLocks noGrp="1"/>
          </p:cNvSpPr>
          <p:nvPr>
            <p:ph idx="1"/>
          </p:nvPr>
        </p:nvSpPr>
        <p:spPr>
          <a:xfrm>
            <a:off x="542636" y="793750"/>
            <a:ext cx="8144164" cy="5562600"/>
          </a:xfrm>
        </p:spPr>
        <p:txBody>
          <a:bodyPr>
            <a:noAutofit/>
          </a:bodyPr>
          <a:lstStyle/>
          <a:p>
            <a:pPr lvl="0">
              <a:lnSpc>
                <a:spcPct val="110000"/>
              </a:lnSpc>
            </a:pPr>
            <a:r>
              <a:rPr lang="en-US" sz="1800" dirty="0"/>
              <a:t>Strengthen non-violent communication, collaborative negotiation, and mediation skills, with a focus on prevention;</a:t>
            </a:r>
          </a:p>
          <a:p>
            <a:pPr lvl="0">
              <a:lnSpc>
                <a:spcPct val="110000"/>
              </a:lnSpc>
            </a:pPr>
            <a:r>
              <a:rPr lang="en-US" sz="1800" dirty="0"/>
              <a:t>End mass incarceration and imprisonment through house arrest and “pay for law-abiding’ programs; </a:t>
            </a:r>
          </a:p>
          <a:p>
            <a:pPr lvl="0">
              <a:lnSpc>
                <a:spcPct val="110000"/>
              </a:lnSpc>
            </a:pPr>
            <a:r>
              <a:rPr lang="en-US" sz="1800" dirty="0"/>
              <a:t>Decriminalize sex work, addiction, homelessness, drug use, and consensual, victimless “crimes”; </a:t>
            </a:r>
          </a:p>
          <a:p>
            <a:pPr lvl="0">
              <a:lnSpc>
                <a:spcPct val="110000"/>
              </a:lnSpc>
            </a:pPr>
            <a:r>
              <a:rPr lang="en-US" sz="1800" dirty="0"/>
              <a:t>Provide counseling, housing, guaranteed annual incomes, community-based drop-in centers, integrated assistance, and social and health services for those in need;</a:t>
            </a:r>
          </a:p>
          <a:p>
            <a:pPr lvl="0">
              <a:lnSpc>
                <a:spcPct val="110000"/>
              </a:lnSpc>
            </a:pPr>
            <a:r>
              <a:rPr lang="en-US" sz="1800" dirty="0"/>
              <a:t>Adopt a non-confrontational, constitutionally supportive approach to political demonstrators, rather than banning, blocking, beating, or tear-gassing them, which routinely </a:t>
            </a:r>
            <a:r>
              <a:rPr lang="en-US" sz="1800" i="1" dirty="0"/>
              <a:t>provokes</a:t>
            </a:r>
            <a:r>
              <a:rPr lang="en-US" sz="1800" dirty="0"/>
              <a:t> violence rather than preventing it;</a:t>
            </a:r>
          </a:p>
          <a:p>
            <a:pPr lvl="0">
              <a:lnSpc>
                <a:spcPct val="110000"/>
              </a:lnSpc>
            </a:pPr>
            <a:r>
              <a:rPr lang="en-US" sz="1800" dirty="0"/>
              <a:t>End the use of police to dominate and suppress those who object to being discriminated against and treated unfairly by protecting and taking the side of those who discriminate;</a:t>
            </a:r>
          </a:p>
          <a:p>
            <a:pPr lvl="0">
              <a:lnSpc>
                <a:spcPct val="110000"/>
              </a:lnSpc>
            </a:pPr>
            <a:r>
              <a:rPr lang="en-US" sz="1800" dirty="0"/>
              <a:t>Defund and dismantle the war culture and weaponry of police departments, which treats demonstrators and communities of color as the enemy, and support peace-building and de-escalation.  </a:t>
            </a:r>
          </a:p>
        </p:txBody>
      </p:sp>
      <p:sp>
        <p:nvSpPr>
          <p:cNvPr id="38915" name="Footer Placeholder 3"/>
          <p:cNvSpPr>
            <a:spLocks noGrp="1"/>
          </p:cNvSpPr>
          <p:nvPr>
            <p:ph type="ftr" sz="quarter" idx="11"/>
          </p:nvPr>
        </p:nvSpPr>
        <p:spPr>
          <a:xfrm>
            <a:off x="3124200" y="6492875"/>
            <a:ext cx="2895600" cy="36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000">
                <a:latin typeface="Palatino" charset="0"/>
                <a:cs typeface="Palatino" charset="0"/>
              </a:rPr>
              <a:t>© Kenneth Cloke</a:t>
            </a:r>
          </a:p>
        </p:txBody>
      </p:sp>
      <p:sp>
        <p:nvSpPr>
          <p:cNvPr id="3891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F60C9521-F3AC-4E42-92BF-77E04C723591}" type="slidenum">
              <a:rPr lang="en-US" sz="1400"/>
              <a:pPr/>
              <a:t>10</a:t>
            </a:fld>
            <a:endParaRPr lang="en-US" sz="1400"/>
          </a:p>
        </p:txBody>
      </p:sp>
    </p:spTree>
    <p:extLst>
      <p:ext uri="{BB962C8B-B14F-4D97-AF65-F5344CB8AC3E}">
        <p14:creationId xmlns:p14="http://schemas.microsoft.com/office/powerpoint/2010/main" val="2418816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0" y="0"/>
            <a:ext cx="9063182" cy="1143000"/>
          </a:xfrm>
        </p:spPr>
        <p:txBody>
          <a:bodyPr>
            <a:normAutofit/>
          </a:bodyPr>
          <a:lstStyle/>
          <a:p>
            <a:r>
              <a:rPr lang="en-US" dirty="0">
                <a:latin typeface="Palatino" charset="0"/>
                <a:ea typeface="ＭＳ Ｐゴシック" charset="0"/>
                <a:cs typeface="ＭＳ Ｐゴシック" charset="0"/>
              </a:rPr>
              <a:t>10 Proposals to Encourage Dialogue (1)</a:t>
            </a:r>
          </a:p>
        </p:txBody>
      </p:sp>
      <p:sp>
        <p:nvSpPr>
          <p:cNvPr id="38914" name="Content Placeholder 2"/>
          <p:cNvSpPr>
            <a:spLocks noGrp="1"/>
          </p:cNvSpPr>
          <p:nvPr>
            <p:ph idx="1"/>
          </p:nvPr>
        </p:nvSpPr>
        <p:spPr>
          <a:xfrm>
            <a:off x="542636" y="840509"/>
            <a:ext cx="8144164" cy="5562600"/>
          </a:xfrm>
        </p:spPr>
        <p:txBody>
          <a:bodyPr>
            <a:noAutofit/>
          </a:bodyPr>
          <a:lstStyle/>
          <a:p>
            <a:pPr lvl="0">
              <a:lnSpc>
                <a:spcPct val="120000"/>
              </a:lnSpc>
              <a:buFont typeface="+mj-lt"/>
              <a:buAutoNum type="arabicPeriod"/>
            </a:pPr>
            <a:r>
              <a:rPr lang="en-US" sz="1800" dirty="0"/>
              <a:t>That </a:t>
            </a:r>
            <a:r>
              <a:rPr lang="en-US" sz="1800" i="1" dirty="0"/>
              <a:t>all</a:t>
            </a:r>
            <a:r>
              <a:rPr lang="en-US" sz="1800" dirty="0"/>
              <a:t> police and community leaders be trained in non-violent communication, collaborative negotiation, public dialogue facilitation, and restorative justice -- and paid to mediate disputes, rather than assume that violence is the only method for solving problems;</a:t>
            </a:r>
          </a:p>
          <a:p>
            <a:pPr lvl="0">
              <a:lnSpc>
                <a:spcPct val="120000"/>
              </a:lnSpc>
              <a:buFont typeface="+mj-lt"/>
              <a:buAutoNum type="arabicPeriod"/>
            </a:pPr>
            <a:r>
              <a:rPr lang="en-US" sz="1800" dirty="0"/>
              <a:t>That police and cities publicly apologize for past incidents of racial discrimination, and for failing to listen to and negotiate with demonstrators and minority communities before resorting to unnecessary force, violence and coercion; </a:t>
            </a:r>
          </a:p>
          <a:p>
            <a:pPr lvl="0">
              <a:lnSpc>
                <a:spcPct val="120000"/>
              </a:lnSpc>
              <a:buFont typeface="+mj-lt"/>
              <a:buAutoNum type="arabicPeriod"/>
            </a:pPr>
            <a:r>
              <a:rPr lang="en-US" sz="1800" dirty="0"/>
              <a:t>That police and cities invite the public to participate in regular facilitated dialogues on police/community relations to discuss what has happened in the past and invite recommendations for change; </a:t>
            </a:r>
          </a:p>
          <a:p>
            <a:pPr lvl="0">
              <a:lnSpc>
                <a:spcPct val="120000"/>
              </a:lnSpc>
              <a:buFont typeface="+mj-lt"/>
              <a:buAutoNum type="arabicPeriod"/>
            </a:pPr>
            <a:r>
              <a:rPr lang="en-US" sz="1800" dirty="0"/>
              <a:t>That cities create multi-stakeholder "Blue Ribbon” commissions and on-going police review boards, and work with police unions to assess what has happened in police/community relations and why, and correct it;</a:t>
            </a:r>
          </a:p>
          <a:p>
            <a:pPr lvl="0">
              <a:lnSpc>
                <a:spcPct val="120000"/>
              </a:lnSpc>
              <a:buFont typeface="+mj-lt"/>
              <a:buAutoNum type="arabicPeriod"/>
            </a:pPr>
            <a:r>
              <a:rPr lang="en-US" sz="1800" dirty="0"/>
              <a:t>That police and cities declare a policy of using violence only as a last resort, disarm patrol officers, and commit publicly to first and primary use of non-violent methods;</a:t>
            </a:r>
          </a:p>
        </p:txBody>
      </p:sp>
      <p:sp>
        <p:nvSpPr>
          <p:cNvPr id="38915" name="Footer Placeholder 3"/>
          <p:cNvSpPr>
            <a:spLocks noGrp="1"/>
          </p:cNvSpPr>
          <p:nvPr>
            <p:ph type="ftr" sz="quarter" idx="11"/>
          </p:nvPr>
        </p:nvSpPr>
        <p:spPr>
          <a:xfrm>
            <a:off x="3124200" y="6492875"/>
            <a:ext cx="2895600" cy="36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000">
                <a:latin typeface="Palatino" charset="0"/>
                <a:cs typeface="Palatino" charset="0"/>
              </a:rPr>
              <a:t>© Kenneth Cloke</a:t>
            </a:r>
          </a:p>
        </p:txBody>
      </p:sp>
      <p:sp>
        <p:nvSpPr>
          <p:cNvPr id="3891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F60C9521-F3AC-4E42-92BF-77E04C723591}" type="slidenum">
              <a:rPr lang="en-US" sz="1400"/>
              <a:pPr/>
              <a:t>11</a:t>
            </a:fld>
            <a:endParaRPr lang="en-US" sz="1400"/>
          </a:p>
        </p:txBody>
      </p:sp>
    </p:spTree>
    <p:extLst>
      <p:ext uri="{BB962C8B-B14F-4D97-AF65-F5344CB8AC3E}">
        <p14:creationId xmlns:p14="http://schemas.microsoft.com/office/powerpoint/2010/main" val="3756043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0" y="0"/>
            <a:ext cx="9063182" cy="1143000"/>
          </a:xfrm>
        </p:spPr>
        <p:txBody>
          <a:bodyPr>
            <a:normAutofit/>
          </a:bodyPr>
          <a:lstStyle/>
          <a:p>
            <a:r>
              <a:rPr lang="en-US" dirty="0">
                <a:latin typeface="Palatino" charset="0"/>
                <a:ea typeface="ＭＳ Ｐゴシック" charset="0"/>
                <a:cs typeface="ＭＳ Ｐゴシック" charset="0"/>
              </a:rPr>
              <a:t>10 Proposals to Encourage Dialogue (2)</a:t>
            </a:r>
          </a:p>
        </p:txBody>
      </p:sp>
      <p:sp>
        <p:nvSpPr>
          <p:cNvPr id="38914" name="Content Placeholder 2"/>
          <p:cNvSpPr>
            <a:spLocks noGrp="1"/>
          </p:cNvSpPr>
          <p:nvPr>
            <p:ph idx="1"/>
          </p:nvPr>
        </p:nvSpPr>
        <p:spPr>
          <a:xfrm>
            <a:off x="542636" y="840509"/>
            <a:ext cx="8144164" cy="5562600"/>
          </a:xfrm>
        </p:spPr>
        <p:txBody>
          <a:bodyPr>
            <a:noAutofit/>
          </a:bodyPr>
          <a:lstStyle/>
          <a:p>
            <a:pPr lvl="0">
              <a:lnSpc>
                <a:spcPct val="110000"/>
              </a:lnSpc>
              <a:buFont typeface="+mj-lt"/>
              <a:buAutoNum type="arabicPeriod" startAt="6"/>
            </a:pPr>
            <a:r>
              <a:rPr lang="en-US" sz="1800" dirty="0"/>
              <a:t>That police and cities recognize the need to develop a completely different culture, approach, and attitude toward policing that is less confrontational and discriminatory toward communities of color, and more collaborative, humane, and egalitarian;</a:t>
            </a:r>
          </a:p>
          <a:p>
            <a:pPr lvl="0">
              <a:lnSpc>
                <a:spcPct val="110000"/>
              </a:lnSpc>
              <a:buFont typeface="+mj-lt"/>
              <a:buAutoNum type="arabicPeriod" startAt="6"/>
            </a:pPr>
            <a:r>
              <a:rPr lang="en-US" sz="1800" dirty="0"/>
              <a:t>That all cities establish, increase funding, and prioritize programs in restorative justice, victim/offender mediation, and community mediation; </a:t>
            </a:r>
          </a:p>
          <a:p>
            <a:pPr lvl="0">
              <a:lnSpc>
                <a:spcPct val="110000"/>
              </a:lnSpc>
              <a:buFont typeface="+mj-lt"/>
              <a:buAutoNum type="arabicPeriod" startAt="6"/>
            </a:pPr>
            <a:r>
              <a:rPr lang="en-US" sz="1800" dirty="0"/>
              <a:t>That all police teams include at least one “good cop” who has been extensively trained in mediation, negotiation, and the art of listening; </a:t>
            </a:r>
          </a:p>
          <a:p>
            <a:pPr lvl="0">
              <a:lnSpc>
                <a:spcPct val="110000"/>
              </a:lnSpc>
              <a:buFont typeface="+mj-lt"/>
              <a:buAutoNum type="arabicPeriod" startAt="6"/>
            </a:pPr>
            <a:r>
              <a:rPr lang="en-US" sz="1800" dirty="0"/>
              <a:t>That community mediation programs be funded to train police and other city departments in bias, prejudice, and stereotyping; and to build the skills and capacities of social justice organizations, community policing programs, police review boards, and neighborhood watch participants in conflict resolution, consensus building and problem solving;</a:t>
            </a:r>
          </a:p>
          <a:p>
            <a:pPr lvl="0">
              <a:lnSpc>
                <a:spcPct val="110000"/>
              </a:lnSpc>
              <a:buFont typeface="+mj-lt"/>
              <a:buAutoNum type="arabicPeriod" startAt="6"/>
              <a:tabLst>
                <a:tab pos="4745038" algn="l"/>
              </a:tabLst>
            </a:pPr>
            <a:r>
              <a:rPr lang="en-US" sz="1800" dirty="0"/>
              <a:t>That cities initiate a conflict resolution systems design process to identify the sources of chronic conflict involving the police and criminal prosecution, and propose alternatives, such as mediation, restorative justice, sentencing circles, and Multi-Door Courthouses. </a:t>
            </a:r>
          </a:p>
        </p:txBody>
      </p:sp>
      <p:sp>
        <p:nvSpPr>
          <p:cNvPr id="38915" name="Footer Placeholder 3"/>
          <p:cNvSpPr>
            <a:spLocks noGrp="1"/>
          </p:cNvSpPr>
          <p:nvPr>
            <p:ph type="ftr" sz="quarter" idx="11"/>
          </p:nvPr>
        </p:nvSpPr>
        <p:spPr>
          <a:xfrm>
            <a:off x="3124200" y="6492875"/>
            <a:ext cx="2895600" cy="36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000">
                <a:latin typeface="Palatino" charset="0"/>
                <a:cs typeface="Palatino" charset="0"/>
              </a:rPr>
              <a:t>© Kenneth Cloke</a:t>
            </a:r>
          </a:p>
        </p:txBody>
      </p:sp>
      <p:sp>
        <p:nvSpPr>
          <p:cNvPr id="3891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F60C9521-F3AC-4E42-92BF-77E04C723591}" type="slidenum">
              <a:rPr lang="en-US" sz="1400"/>
              <a:pPr/>
              <a:t>12</a:t>
            </a:fld>
            <a:endParaRPr lang="en-US" sz="1400"/>
          </a:p>
        </p:txBody>
      </p:sp>
    </p:spTree>
    <p:extLst>
      <p:ext uri="{BB962C8B-B14F-4D97-AF65-F5344CB8AC3E}">
        <p14:creationId xmlns:p14="http://schemas.microsoft.com/office/powerpoint/2010/main" val="1212545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noChangeArrowheads="1"/>
          </p:cNvSpPr>
          <p:nvPr>
            <p:ph type="title"/>
          </p:nvPr>
        </p:nvSpPr>
        <p:spPr>
          <a:xfrm>
            <a:off x="0" y="1588"/>
            <a:ext cx="9144000" cy="950912"/>
          </a:xfrm>
        </p:spPr>
        <p:txBody>
          <a:bodyPr/>
          <a:lstStyle/>
          <a:p>
            <a:r>
              <a:rPr lang="en-US" dirty="0">
                <a:latin typeface="Palatino" charset="0"/>
                <a:ea typeface="MS PGothic" charset="0"/>
                <a:cs typeface="Palatino" charset="0"/>
              </a:rPr>
              <a:t>How to Talk about Hot Topics (1)</a:t>
            </a:r>
          </a:p>
        </p:txBody>
      </p:sp>
      <p:sp>
        <p:nvSpPr>
          <p:cNvPr id="45059" name="Content Placeholder 2"/>
          <p:cNvSpPr>
            <a:spLocks noGrp="1" noChangeArrowheads="1"/>
          </p:cNvSpPr>
          <p:nvPr>
            <p:ph idx="1"/>
          </p:nvPr>
        </p:nvSpPr>
        <p:spPr>
          <a:xfrm>
            <a:off x="304800" y="682171"/>
            <a:ext cx="8382000" cy="5604329"/>
          </a:xfrm>
        </p:spPr>
        <p:txBody>
          <a:bodyPr>
            <a:noAutofit/>
          </a:bodyPr>
          <a:lstStyle/>
          <a:p>
            <a:pPr marL="457200" indent="-457200">
              <a:lnSpc>
                <a:spcPct val="110000"/>
              </a:lnSpc>
              <a:buFontTx/>
              <a:buAutoNum type="arabicPeriod"/>
            </a:pPr>
            <a:r>
              <a:rPr lang="en-US" sz="2000" dirty="0">
                <a:latin typeface="Palatino" charset="0"/>
                <a:ea typeface="MS PGothic" charset="0"/>
                <a:cs typeface="Palatino" charset="0"/>
              </a:rPr>
              <a:t>By creating an atmosphere, attitude and context of unconditional respect for each other, regardless of our opinions or positions on the issues</a:t>
            </a:r>
          </a:p>
          <a:p>
            <a:pPr marL="457200" indent="-457200">
              <a:lnSpc>
                <a:spcPct val="110000"/>
              </a:lnSpc>
              <a:buFontTx/>
              <a:buAutoNum type="arabicPeriod"/>
            </a:pPr>
            <a:r>
              <a:rPr lang="en-US" sz="2000" dirty="0">
                <a:latin typeface="Palatino" charset="0"/>
                <a:ea typeface="MS PGothic" charset="0"/>
                <a:cs typeface="Palatino" charset="0"/>
              </a:rPr>
              <a:t>By being sure to include people who do </a:t>
            </a:r>
            <a:r>
              <a:rPr lang="en-US" sz="2000" i="1" dirty="0">
                <a:latin typeface="Palatino" charset="0"/>
                <a:ea typeface="MS PGothic" charset="0"/>
                <a:cs typeface="Palatino" charset="0"/>
              </a:rPr>
              <a:t>not</a:t>
            </a:r>
            <a:r>
              <a:rPr lang="en-US" sz="2000" dirty="0">
                <a:latin typeface="Palatino" charset="0"/>
                <a:ea typeface="MS PGothic" charset="0"/>
                <a:cs typeface="Palatino" charset="0"/>
              </a:rPr>
              <a:t> agree with each other</a:t>
            </a:r>
          </a:p>
          <a:p>
            <a:pPr marL="457200" indent="-457200">
              <a:lnSpc>
                <a:spcPct val="110000"/>
              </a:lnSpc>
              <a:buFontTx/>
              <a:buAutoNum type="arabicPeriod"/>
            </a:pPr>
            <a:r>
              <a:rPr lang="en-US" sz="2000" dirty="0">
                <a:latin typeface="Palatino" charset="0"/>
                <a:ea typeface="MS PGothic" charset="0"/>
                <a:cs typeface="Palatino" charset="0"/>
              </a:rPr>
              <a:t>By reaching consensus on a set of ground rules or shared values that will guide our conversations</a:t>
            </a:r>
          </a:p>
          <a:p>
            <a:pPr marL="457200" indent="-457200">
              <a:lnSpc>
                <a:spcPct val="110000"/>
              </a:lnSpc>
              <a:buFontTx/>
              <a:buAutoNum type="arabicPeriod"/>
            </a:pPr>
            <a:r>
              <a:rPr lang="en-US" sz="2000" dirty="0">
                <a:latin typeface="Palatino" charset="0"/>
                <a:ea typeface="MS PGothic" charset="0"/>
                <a:cs typeface="Palatino" charset="0"/>
              </a:rPr>
              <a:t>By agreeing to use skilled facilitators to keep conversations on track, and skilled mediators to intervene if necessary </a:t>
            </a:r>
          </a:p>
          <a:p>
            <a:pPr marL="457200" indent="-457200">
              <a:lnSpc>
                <a:spcPct val="110000"/>
              </a:lnSpc>
              <a:buFontTx/>
              <a:buAutoNum type="arabicPeriod"/>
            </a:pPr>
            <a:r>
              <a:rPr lang="en-US" sz="2000" dirty="0">
                <a:latin typeface="Palatino" charset="0"/>
                <a:ea typeface="MS PGothic" charset="0"/>
                <a:cs typeface="Palatino" charset="0"/>
              </a:rPr>
              <a:t>By agreeing not to suppress anyone’s experiences, reflections, ideas, beliefs, passions, or emotions, while at the same time focusing on the problem as an “it” rather than a “you,” and doing our best not to personalize the problem</a:t>
            </a:r>
          </a:p>
          <a:p>
            <a:pPr marL="457200" indent="-457200">
              <a:lnSpc>
                <a:spcPct val="110000"/>
              </a:lnSpc>
              <a:buFontTx/>
              <a:buAutoNum type="arabicPeriod"/>
            </a:pPr>
            <a:r>
              <a:rPr lang="en-US" sz="2000" dirty="0">
                <a:latin typeface="Palatino" charset="0"/>
                <a:ea typeface="MS PGothic" charset="0"/>
                <a:cs typeface="Palatino" charset="0"/>
              </a:rPr>
              <a:t>By asking questions that do not have a single correct answer, but invite people to offer their own unique answers</a:t>
            </a:r>
          </a:p>
          <a:p>
            <a:pPr marL="457200" indent="-457200">
              <a:lnSpc>
                <a:spcPct val="110000"/>
              </a:lnSpc>
              <a:buFontTx/>
              <a:buAutoNum type="arabicPeriod"/>
            </a:pPr>
            <a:r>
              <a:rPr lang="en-US" sz="2000" dirty="0">
                <a:latin typeface="Palatino" charset="0"/>
                <a:ea typeface="MS PGothic" charset="0"/>
                <a:cs typeface="Palatino" charset="0"/>
              </a:rPr>
              <a:t>By consistently coming from a place of curiosity and learning, and probing to discover the deeper meaning of the issues to each person</a:t>
            </a:r>
          </a:p>
        </p:txBody>
      </p:sp>
      <p:sp>
        <p:nvSpPr>
          <p:cNvPr id="45060" name="Slide Number Placeholder 3"/>
          <p:cNvSpPr>
            <a:spLocks noGrp="1"/>
          </p:cNvSpPr>
          <p:nvPr>
            <p:ph type="sldNum" sz="quarter" idx="12"/>
          </p:nvPr>
        </p:nvSpPr>
        <p:spPr>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a:defRPr sz="3200">
                <a:solidFill>
                  <a:schemeClr val="tx1"/>
                </a:solidFill>
                <a:latin typeface="Palatino" charset="0"/>
                <a:ea typeface="MS PGothic" charset="0"/>
                <a:cs typeface="Palatino" charset="0"/>
              </a:defRPr>
            </a:lvl1pPr>
            <a:lvl2pPr>
              <a:defRPr sz="2800">
                <a:solidFill>
                  <a:schemeClr val="tx1"/>
                </a:solidFill>
                <a:latin typeface="Palatino" charset="0"/>
                <a:ea typeface="MS PGothic" charset="0"/>
                <a:cs typeface="Palatino" charset="0"/>
              </a:defRPr>
            </a:lvl2pPr>
            <a:lvl3pPr>
              <a:defRPr sz="2400">
                <a:solidFill>
                  <a:schemeClr val="tx1"/>
                </a:solidFill>
                <a:latin typeface="Palatino" charset="0"/>
                <a:ea typeface="MS PGothic" charset="0"/>
                <a:cs typeface="Palatino" charset="0"/>
              </a:defRPr>
            </a:lvl3pPr>
            <a:lvl4pPr>
              <a:defRPr sz="2000">
                <a:solidFill>
                  <a:schemeClr val="tx1"/>
                </a:solidFill>
                <a:latin typeface="Palatino" charset="0"/>
                <a:ea typeface="MS PGothic" charset="0"/>
                <a:cs typeface="Palatino" charset="0"/>
              </a:defRPr>
            </a:lvl4pPr>
            <a:lvl5pPr>
              <a:defRPr sz="2000">
                <a:solidFill>
                  <a:schemeClr val="tx1"/>
                </a:solidFill>
                <a:latin typeface="Palatino" charset="0"/>
                <a:ea typeface="MS PGothic" charset="0"/>
                <a:cs typeface="Palatino" charset="0"/>
              </a:defRPr>
            </a:lvl5pPr>
            <a:lvl6pPr eaLnBrk="0" hangingPunct="0">
              <a:defRPr sz="2000">
                <a:solidFill>
                  <a:schemeClr val="tx1"/>
                </a:solidFill>
                <a:latin typeface="Palatino" charset="0"/>
                <a:ea typeface="MS PGothic" charset="0"/>
                <a:cs typeface="Palatino" charset="0"/>
              </a:defRPr>
            </a:lvl6pPr>
            <a:lvl7pPr eaLnBrk="0" hangingPunct="0">
              <a:defRPr sz="2000">
                <a:solidFill>
                  <a:schemeClr val="tx1"/>
                </a:solidFill>
                <a:latin typeface="Palatino" charset="0"/>
                <a:ea typeface="MS PGothic" charset="0"/>
                <a:cs typeface="Palatino" charset="0"/>
              </a:defRPr>
            </a:lvl7pPr>
            <a:lvl8pPr eaLnBrk="0" hangingPunct="0">
              <a:defRPr sz="2000">
                <a:solidFill>
                  <a:schemeClr val="tx1"/>
                </a:solidFill>
                <a:latin typeface="Palatino" charset="0"/>
                <a:ea typeface="MS PGothic" charset="0"/>
                <a:cs typeface="Palatino" charset="0"/>
              </a:defRPr>
            </a:lvl8pPr>
            <a:lvl9pPr eaLnBrk="0" hangingPunct="0">
              <a:defRPr sz="2000">
                <a:solidFill>
                  <a:schemeClr val="tx1"/>
                </a:solidFill>
                <a:latin typeface="Palatino" charset="0"/>
                <a:ea typeface="MS PGothic" charset="0"/>
                <a:cs typeface="Palatino" charset="0"/>
              </a:defRPr>
            </a:lvl9pPr>
          </a:lstStyle>
          <a:p>
            <a:fld id="{060496F5-D0B0-BE4C-83EA-A2A18CC67C0A}" type="slidenum">
              <a:rPr lang="en-US" sz="1400"/>
              <a:pPr/>
              <a:t>13</a:t>
            </a:fld>
            <a:endParaRPr lang="en-US" sz="1400"/>
          </a:p>
        </p:txBody>
      </p:sp>
      <p:sp>
        <p:nvSpPr>
          <p:cNvPr id="45061" name="Rectangle 3"/>
          <p:cNvSpPr>
            <a:spLocks noChangeArrowheads="1"/>
          </p:cNvSpPr>
          <p:nvPr/>
        </p:nvSpPr>
        <p:spPr bwMode="auto">
          <a:xfrm>
            <a:off x="4114800" y="6538912"/>
            <a:ext cx="1352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200" b="0" dirty="0">
                <a:latin typeface="Palatino"/>
                <a:cs typeface="Palatino"/>
              </a:rPr>
              <a:t>© Kenneth </a:t>
            </a:r>
            <a:r>
              <a:rPr lang="en-US" sz="1200" b="0" dirty="0" err="1">
                <a:latin typeface="Palatino"/>
                <a:cs typeface="Palatino"/>
              </a:rPr>
              <a:t>Cloke</a:t>
            </a:r>
            <a:endParaRPr lang="en-US" sz="1200" b="0" dirty="0">
              <a:latin typeface="Palatino"/>
              <a:cs typeface="Palatino"/>
            </a:endParaRPr>
          </a:p>
        </p:txBody>
      </p:sp>
    </p:spTree>
    <p:extLst>
      <p:ext uri="{BB962C8B-B14F-4D97-AF65-F5344CB8AC3E}">
        <p14:creationId xmlns:p14="http://schemas.microsoft.com/office/powerpoint/2010/main" val="1835040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noChangeArrowheads="1"/>
          </p:cNvSpPr>
          <p:nvPr>
            <p:ph type="title"/>
          </p:nvPr>
        </p:nvSpPr>
        <p:spPr>
          <a:xfrm>
            <a:off x="0" y="1588"/>
            <a:ext cx="9144000" cy="922790"/>
          </a:xfrm>
        </p:spPr>
        <p:txBody>
          <a:bodyPr/>
          <a:lstStyle/>
          <a:p>
            <a:r>
              <a:rPr lang="en-US" dirty="0">
                <a:latin typeface="Palatino" charset="0"/>
                <a:ea typeface="MS PGothic" charset="0"/>
                <a:cs typeface="Palatino" charset="0"/>
              </a:rPr>
              <a:t>How to Talk about Hot Topics (2)</a:t>
            </a:r>
          </a:p>
        </p:txBody>
      </p:sp>
      <p:sp>
        <p:nvSpPr>
          <p:cNvPr id="46083" name="Content Placeholder 2"/>
          <p:cNvSpPr>
            <a:spLocks noGrp="1" noChangeArrowheads="1"/>
          </p:cNvSpPr>
          <p:nvPr>
            <p:ph idx="1"/>
          </p:nvPr>
        </p:nvSpPr>
        <p:spPr>
          <a:xfrm>
            <a:off x="304800" y="924378"/>
            <a:ext cx="8229600" cy="5446486"/>
          </a:xfrm>
        </p:spPr>
        <p:txBody>
          <a:bodyPr>
            <a:normAutofit/>
          </a:bodyPr>
          <a:lstStyle/>
          <a:p>
            <a:pPr marL="457200" indent="-457200">
              <a:lnSpc>
                <a:spcPct val="110000"/>
              </a:lnSpc>
              <a:buFontTx/>
              <a:buAutoNum type="arabicPeriod" startAt="8"/>
            </a:pPr>
            <a:r>
              <a:rPr lang="en-US" sz="2000" dirty="0">
                <a:latin typeface="Palatino" charset="0"/>
                <a:ea typeface="MS PGothic" charset="0"/>
                <a:cs typeface="Palatino" charset="0"/>
              </a:rPr>
              <a:t>By acknowledging and validating everyone’s deepest interests and concerns, intentions and experiences</a:t>
            </a:r>
          </a:p>
          <a:p>
            <a:pPr marL="457200" indent="-457200">
              <a:lnSpc>
                <a:spcPct val="110000"/>
              </a:lnSpc>
              <a:buFontTx/>
              <a:buAutoNum type="arabicPeriod" startAt="8"/>
            </a:pPr>
            <a:r>
              <a:rPr lang="en-US" sz="2000" dirty="0">
                <a:latin typeface="Palatino" charset="0"/>
                <a:ea typeface="MS PGothic" charset="0"/>
                <a:cs typeface="Palatino" charset="0"/>
              </a:rPr>
              <a:t>By expressing gratitude and thanking people for their dissent and diversity, their courage and willingness to learn</a:t>
            </a:r>
          </a:p>
          <a:p>
            <a:pPr marL="457200" indent="-457200">
              <a:lnSpc>
                <a:spcPct val="110000"/>
              </a:lnSpc>
              <a:buFontTx/>
              <a:buAutoNum type="arabicPeriod" startAt="8"/>
            </a:pPr>
            <a:r>
              <a:rPr lang="en-US" sz="2000" dirty="0">
                <a:latin typeface="Palatino" charset="0"/>
                <a:ea typeface="MS PGothic" charset="0"/>
                <a:cs typeface="Palatino" charset="0"/>
              </a:rPr>
              <a:t>By breaking large groups up into smaller groups where everyone can participate</a:t>
            </a:r>
          </a:p>
          <a:p>
            <a:pPr marL="457200" indent="-457200">
              <a:lnSpc>
                <a:spcPct val="110000"/>
              </a:lnSpc>
              <a:buFontTx/>
              <a:buAutoNum type="arabicPeriod" startAt="8"/>
            </a:pPr>
            <a:r>
              <a:rPr lang="en-US" sz="2000" dirty="0">
                <a:latin typeface="Palatino" charset="0"/>
                <a:ea typeface="MS PGothic" charset="0"/>
                <a:cs typeface="Palatino" charset="0"/>
              </a:rPr>
              <a:t>By sharing responsibility for group process, and modeling openness and honesty, empathy and compassion, listening and acknowledgement </a:t>
            </a:r>
          </a:p>
          <a:p>
            <a:pPr marL="457200" indent="-457200">
              <a:lnSpc>
                <a:spcPct val="110000"/>
              </a:lnSpc>
              <a:buFontTx/>
              <a:buAutoNum type="arabicPeriod" startAt="8"/>
            </a:pPr>
            <a:r>
              <a:rPr lang="en-US" sz="2000" dirty="0">
                <a:latin typeface="Palatino" charset="0"/>
                <a:ea typeface="MS PGothic" charset="0"/>
                <a:cs typeface="Palatino" charset="0"/>
              </a:rPr>
              <a:t>By asking each small group to select volunteers to perform important tasks, such as facilitation, recording, process observation, critique of content, presentation to other groups, time-keeping, etc.</a:t>
            </a:r>
          </a:p>
          <a:p>
            <a:pPr marL="457200" indent="-457200">
              <a:lnSpc>
                <a:spcPct val="110000"/>
              </a:lnSpc>
              <a:buFontTx/>
              <a:buAutoNum type="arabicPeriod" startAt="8"/>
            </a:pPr>
            <a:r>
              <a:rPr lang="en-US" sz="2000" dirty="0">
                <a:latin typeface="Palatino" charset="0"/>
                <a:ea typeface="MS PGothic" charset="0"/>
                <a:cs typeface="Palatino" charset="0"/>
              </a:rPr>
              <a:t>By stopping the process when it isn’t working, talking openly about what is not working, and agreeing on what can be done to improve it</a:t>
            </a:r>
          </a:p>
        </p:txBody>
      </p:sp>
      <p:sp>
        <p:nvSpPr>
          <p:cNvPr id="46084" name="Slide Number Placeholder 3"/>
          <p:cNvSpPr>
            <a:spLocks noGrp="1"/>
          </p:cNvSpPr>
          <p:nvPr>
            <p:ph type="sldNum" sz="quarter" idx="12"/>
          </p:nvPr>
        </p:nvSpPr>
        <p:spPr>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a:defRPr sz="3200">
                <a:solidFill>
                  <a:schemeClr val="tx1"/>
                </a:solidFill>
                <a:latin typeface="Palatino" charset="0"/>
                <a:ea typeface="MS PGothic" charset="0"/>
                <a:cs typeface="Palatino" charset="0"/>
              </a:defRPr>
            </a:lvl1pPr>
            <a:lvl2pPr>
              <a:defRPr sz="2800">
                <a:solidFill>
                  <a:schemeClr val="tx1"/>
                </a:solidFill>
                <a:latin typeface="Palatino" charset="0"/>
                <a:ea typeface="MS PGothic" charset="0"/>
                <a:cs typeface="Palatino" charset="0"/>
              </a:defRPr>
            </a:lvl2pPr>
            <a:lvl3pPr>
              <a:defRPr sz="2400">
                <a:solidFill>
                  <a:schemeClr val="tx1"/>
                </a:solidFill>
                <a:latin typeface="Palatino" charset="0"/>
                <a:ea typeface="MS PGothic" charset="0"/>
                <a:cs typeface="Palatino" charset="0"/>
              </a:defRPr>
            </a:lvl3pPr>
            <a:lvl4pPr>
              <a:defRPr sz="2000">
                <a:solidFill>
                  <a:schemeClr val="tx1"/>
                </a:solidFill>
                <a:latin typeface="Palatino" charset="0"/>
                <a:ea typeface="MS PGothic" charset="0"/>
                <a:cs typeface="Palatino" charset="0"/>
              </a:defRPr>
            </a:lvl4pPr>
            <a:lvl5pPr>
              <a:defRPr sz="2000">
                <a:solidFill>
                  <a:schemeClr val="tx1"/>
                </a:solidFill>
                <a:latin typeface="Palatino" charset="0"/>
                <a:ea typeface="MS PGothic" charset="0"/>
                <a:cs typeface="Palatino" charset="0"/>
              </a:defRPr>
            </a:lvl5pPr>
            <a:lvl6pPr eaLnBrk="0" hangingPunct="0">
              <a:defRPr sz="2000">
                <a:solidFill>
                  <a:schemeClr val="tx1"/>
                </a:solidFill>
                <a:latin typeface="Palatino" charset="0"/>
                <a:ea typeface="MS PGothic" charset="0"/>
                <a:cs typeface="Palatino" charset="0"/>
              </a:defRPr>
            </a:lvl6pPr>
            <a:lvl7pPr eaLnBrk="0" hangingPunct="0">
              <a:defRPr sz="2000">
                <a:solidFill>
                  <a:schemeClr val="tx1"/>
                </a:solidFill>
                <a:latin typeface="Palatino" charset="0"/>
                <a:ea typeface="MS PGothic" charset="0"/>
                <a:cs typeface="Palatino" charset="0"/>
              </a:defRPr>
            </a:lvl7pPr>
            <a:lvl8pPr eaLnBrk="0" hangingPunct="0">
              <a:defRPr sz="2000">
                <a:solidFill>
                  <a:schemeClr val="tx1"/>
                </a:solidFill>
                <a:latin typeface="Palatino" charset="0"/>
                <a:ea typeface="MS PGothic" charset="0"/>
                <a:cs typeface="Palatino" charset="0"/>
              </a:defRPr>
            </a:lvl8pPr>
            <a:lvl9pPr eaLnBrk="0" hangingPunct="0">
              <a:defRPr sz="2000">
                <a:solidFill>
                  <a:schemeClr val="tx1"/>
                </a:solidFill>
                <a:latin typeface="Palatino" charset="0"/>
                <a:ea typeface="MS PGothic" charset="0"/>
                <a:cs typeface="Palatino" charset="0"/>
              </a:defRPr>
            </a:lvl9pPr>
          </a:lstStyle>
          <a:p>
            <a:fld id="{3CC9D04B-8577-9140-BCEC-F8301D6BFCE4}" type="slidenum">
              <a:rPr lang="en-US" sz="1400"/>
              <a:pPr/>
              <a:t>14</a:t>
            </a:fld>
            <a:endParaRPr lang="en-US" sz="1400"/>
          </a:p>
        </p:txBody>
      </p:sp>
      <p:sp>
        <p:nvSpPr>
          <p:cNvPr id="46085" name="Rectangle 3"/>
          <p:cNvSpPr>
            <a:spLocks noChangeArrowheads="1"/>
          </p:cNvSpPr>
          <p:nvPr/>
        </p:nvSpPr>
        <p:spPr bwMode="auto">
          <a:xfrm>
            <a:off x="4114800" y="6400800"/>
            <a:ext cx="1352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200" b="0" dirty="0">
                <a:latin typeface="Palatino"/>
                <a:cs typeface="Palatino"/>
              </a:rPr>
              <a:t>© Kenneth </a:t>
            </a:r>
            <a:r>
              <a:rPr lang="en-US" sz="1200" b="0" dirty="0" err="1">
                <a:latin typeface="Palatino"/>
                <a:cs typeface="Palatino"/>
              </a:rPr>
              <a:t>Cloke</a:t>
            </a:r>
            <a:endParaRPr lang="en-US" sz="1200" b="0" dirty="0">
              <a:latin typeface="Palatino"/>
              <a:cs typeface="Palatino"/>
            </a:endParaRPr>
          </a:p>
        </p:txBody>
      </p:sp>
    </p:spTree>
    <p:extLst>
      <p:ext uri="{BB962C8B-B14F-4D97-AF65-F5344CB8AC3E}">
        <p14:creationId xmlns:p14="http://schemas.microsoft.com/office/powerpoint/2010/main" val="1867632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noChangeArrowheads="1"/>
          </p:cNvSpPr>
          <p:nvPr>
            <p:ph type="title"/>
          </p:nvPr>
        </p:nvSpPr>
        <p:spPr>
          <a:xfrm>
            <a:off x="0" y="1588"/>
            <a:ext cx="9144000" cy="1143000"/>
          </a:xfrm>
        </p:spPr>
        <p:txBody>
          <a:bodyPr/>
          <a:lstStyle/>
          <a:p>
            <a:r>
              <a:rPr lang="en-US" dirty="0">
                <a:latin typeface="Palatino" charset="0"/>
                <a:ea typeface="MS PGothic" charset="0"/>
                <a:cs typeface="Palatino" charset="0"/>
              </a:rPr>
              <a:t>How to Talk about Hot Topics (3)</a:t>
            </a:r>
          </a:p>
        </p:txBody>
      </p:sp>
      <p:sp>
        <p:nvSpPr>
          <p:cNvPr id="47107" name="Content Placeholder 2"/>
          <p:cNvSpPr>
            <a:spLocks noGrp="1" noChangeArrowheads="1"/>
          </p:cNvSpPr>
          <p:nvPr>
            <p:ph idx="1"/>
          </p:nvPr>
        </p:nvSpPr>
        <p:spPr>
          <a:xfrm>
            <a:off x="381000" y="990600"/>
            <a:ext cx="8305800" cy="4114800"/>
          </a:xfrm>
        </p:spPr>
        <p:txBody>
          <a:bodyPr>
            <a:noAutofit/>
          </a:bodyPr>
          <a:lstStyle/>
          <a:p>
            <a:pPr marL="457200" indent="-457200">
              <a:buFontTx/>
              <a:buAutoNum type="arabicPeriod" startAt="14"/>
            </a:pPr>
            <a:r>
              <a:rPr lang="en-US" sz="2000" dirty="0">
                <a:latin typeface="Palatino" charset="0"/>
                <a:ea typeface="MS PGothic" charset="0"/>
                <a:cs typeface="Palatino" charset="0"/>
              </a:rPr>
              <a:t>By designing questions that will draw people on opposite sides into dialogue with each other</a:t>
            </a:r>
          </a:p>
          <a:p>
            <a:pPr marL="457200" indent="-457200">
              <a:buFontTx/>
              <a:buAutoNum type="arabicPeriod" startAt="14"/>
            </a:pPr>
            <a:r>
              <a:rPr lang="en-US" sz="2000" dirty="0">
                <a:latin typeface="Palatino" charset="0"/>
                <a:ea typeface="MS PGothic" charset="0"/>
                <a:cs typeface="Palatino" charset="0"/>
              </a:rPr>
              <a:t>By asking people in small groups to brainstorm possible solutions and present them to each other</a:t>
            </a:r>
          </a:p>
          <a:p>
            <a:pPr marL="457200" indent="-457200">
              <a:lnSpc>
                <a:spcPct val="110000"/>
              </a:lnSpc>
              <a:buFontTx/>
              <a:buAutoNum type="arabicPeriod" startAt="14"/>
            </a:pPr>
            <a:r>
              <a:rPr lang="en-US" sz="2000" dirty="0">
                <a:latin typeface="Palatino" charset="0"/>
                <a:ea typeface="MS PGothic" charset="0"/>
                <a:cs typeface="Palatino" charset="0"/>
              </a:rPr>
              <a:t>By reaching consensus on recommendations for action, and setting aside for future discussion all points on which there is no consensus</a:t>
            </a:r>
          </a:p>
          <a:p>
            <a:pPr marL="457200" indent="-457200">
              <a:lnSpc>
                <a:spcPct val="110000"/>
              </a:lnSpc>
              <a:buFontTx/>
              <a:buAutoNum type="arabicPeriod" startAt="14"/>
            </a:pPr>
            <a:r>
              <a:rPr lang="en-US" sz="2000" dirty="0">
                <a:latin typeface="Palatino" charset="0"/>
                <a:ea typeface="MS PGothic" charset="0"/>
                <a:cs typeface="Palatino" charset="0"/>
              </a:rPr>
              <a:t>By seeking ways for those on opposite sides of an issue to agree on specific, practical steps that could improve their communications and relationships in the future</a:t>
            </a:r>
          </a:p>
          <a:p>
            <a:pPr marL="457200" indent="-457200">
              <a:lnSpc>
                <a:spcPct val="110000"/>
              </a:lnSpc>
              <a:buFontTx/>
              <a:buAutoNum type="arabicPeriod" startAt="14"/>
            </a:pPr>
            <a:r>
              <a:rPr lang="en-US" sz="2000" dirty="0">
                <a:latin typeface="Palatino" charset="0"/>
                <a:ea typeface="MS PGothic" charset="0"/>
                <a:cs typeface="Palatino" charset="0"/>
              </a:rPr>
              <a:t>By inviting people to consider how they might continue and expand the dialogue</a:t>
            </a:r>
          </a:p>
          <a:p>
            <a:pPr marL="457200" indent="-457200">
              <a:lnSpc>
                <a:spcPct val="110000"/>
              </a:lnSpc>
              <a:buFontTx/>
              <a:buAutoNum type="arabicPeriod" startAt="14"/>
            </a:pPr>
            <a:r>
              <a:rPr lang="en-US" sz="2000" dirty="0">
                <a:latin typeface="Palatino" charset="0"/>
                <a:ea typeface="MS PGothic" charset="0"/>
                <a:cs typeface="Palatino" charset="0"/>
              </a:rPr>
              <a:t>By applauding everyone’s efforts and acknowledging their contributions</a:t>
            </a:r>
          </a:p>
          <a:p>
            <a:pPr marL="457200" indent="-457200">
              <a:lnSpc>
                <a:spcPct val="110000"/>
              </a:lnSpc>
              <a:buFontTx/>
              <a:buAutoNum type="arabicPeriod" startAt="14"/>
            </a:pPr>
            <a:r>
              <a:rPr lang="en-US" sz="2000" dirty="0">
                <a:latin typeface="Palatino" charset="0"/>
                <a:ea typeface="MS PGothic" charset="0"/>
                <a:cs typeface="Palatino" charset="0"/>
              </a:rPr>
              <a:t>By eliciting feedback, jointly evaluating the process, and making improvements</a:t>
            </a:r>
          </a:p>
        </p:txBody>
      </p:sp>
      <p:sp>
        <p:nvSpPr>
          <p:cNvPr id="47108" name="Slide Number Placeholder 3"/>
          <p:cNvSpPr>
            <a:spLocks noGrp="1"/>
          </p:cNvSpPr>
          <p:nvPr>
            <p:ph type="sldNum" sz="quarter" idx="12"/>
          </p:nvPr>
        </p:nvSpPr>
        <p:spPr>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a:defRPr sz="3200">
                <a:solidFill>
                  <a:schemeClr val="tx1"/>
                </a:solidFill>
                <a:latin typeface="Palatino" charset="0"/>
                <a:ea typeface="MS PGothic" charset="0"/>
                <a:cs typeface="Palatino" charset="0"/>
              </a:defRPr>
            </a:lvl1pPr>
            <a:lvl2pPr>
              <a:defRPr sz="2800">
                <a:solidFill>
                  <a:schemeClr val="tx1"/>
                </a:solidFill>
                <a:latin typeface="Palatino" charset="0"/>
                <a:ea typeface="MS PGothic" charset="0"/>
                <a:cs typeface="Palatino" charset="0"/>
              </a:defRPr>
            </a:lvl2pPr>
            <a:lvl3pPr>
              <a:defRPr sz="2400">
                <a:solidFill>
                  <a:schemeClr val="tx1"/>
                </a:solidFill>
                <a:latin typeface="Palatino" charset="0"/>
                <a:ea typeface="MS PGothic" charset="0"/>
                <a:cs typeface="Palatino" charset="0"/>
              </a:defRPr>
            </a:lvl3pPr>
            <a:lvl4pPr>
              <a:defRPr sz="2000">
                <a:solidFill>
                  <a:schemeClr val="tx1"/>
                </a:solidFill>
                <a:latin typeface="Palatino" charset="0"/>
                <a:ea typeface="MS PGothic" charset="0"/>
                <a:cs typeface="Palatino" charset="0"/>
              </a:defRPr>
            </a:lvl4pPr>
            <a:lvl5pPr>
              <a:defRPr sz="2000">
                <a:solidFill>
                  <a:schemeClr val="tx1"/>
                </a:solidFill>
                <a:latin typeface="Palatino" charset="0"/>
                <a:ea typeface="MS PGothic" charset="0"/>
                <a:cs typeface="Palatino" charset="0"/>
              </a:defRPr>
            </a:lvl5pPr>
            <a:lvl6pPr eaLnBrk="0" hangingPunct="0">
              <a:defRPr sz="2000">
                <a:solidFill>
                  <a:schemeClr val="tx1"/>
                </a:solidFill>
                <a:latin typeface="Palatino" charset="0"/>
                <a:ea typeface="MS PGothic" charset="0"/>
                <a:cs typeface="Palatino" charset="0"/>
              </a:defRPr>
            </a:lvl6pPr>
            <a:lvl7pPr eaLnBrk="0" hangingPunct="0">
              <a:defRPr sz="2000">
                <a:solidFill>
                  <a:schemeClr val="tx1"/>
                </a:solidFill>
                <a:latin typeface="Palatino" charset="0"/>
                <a:ea typeface="MS PGothic" charset="0"/>
                <a:cs typeface="Palatino" charset="0"/>
              </a:defRPr>
            </a:lvl7pPr>
            <a:lvl8pPr eaLnBrk="0" hangingPunct="0">
              <a:defRPr sz="2000">
                <a:solidFill>
                  <a:schemeClr val="tx1"/>
                </a:solidFill>
                <a:latin typeface="Palatino" charset="0"/>
                <a:ea typeface="MS PGothic" charset="0"/>
                <a:cs typeface="Palatino" charset="0"/>
              </a:defRPr>
            </a:lvl8pPr>
            <a:lvl9pPr eaLnBrk="0" hangingPunct="0">
              <a:defRPr sz="2000">
                <a:solidFill>
                  <a:schemeClr val="tx1"/>
                </a:solidFill>
                <a:latin typeface="Palatino" charset="0"/>
                <a:ea typeface="MS PGothic" charset="0"/>
                <a:cs typeface="Palatino" charset="0"/>
              </a:defRPr>
            </a:lvl9pPr>
          </a:lstStyle>
          <a:p>
            <a:fld id="{B0ACB75A-13D0-3D4F-B261-B3FC07E27E37}" type="slidenum">
              <a:rPr lang="en-US" sz="1400"/>
              <a:pPr/>
              <a:t>15</a:t>
            </a:fld>
            <a:endParaRPr lang="en-US" sz="1400"/>
          </a:p>
        </p:txBody>
      </p:sp>
      <p:sp>
        <p:nvSpPr>
          <p:cNvPr id="47109" name="Rectangle 3"/>
          <p:cNvSpPr>
            <a:spLocks noChangeArrowheads="1"/>
          </p:cNvSpPr>
          <p:nvPr/>
        </p:nvSpPr>
        <p:spPr bwMode="auto">
          <a:xfrm>
            <a:off x="4114800" y="6400800"/>
            <a:ext cx="1352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200" b="0" dirty="0">
                <a:latin typeface="Palatino"/>
                <a:cs typeface="Palatino"/>
              </a:rPr>
              <a:t>© Kenneth </a:t>
            </a:r>
            <a:r>
              <a:rPr lang="en-US" sz="1200" b="0" dirty="0" err="1">
                <a:latin typeface="Palatino"/>
                <a:cs typeface="Palatino"/>
              </a:rPr>
              <a:t>Cloke</a:t>
            </a:r>
            <a:endParaRPr lang="en-US" sz="1200" b="0" dirty="0">
              <a:latin typeface="Palatino"/>
              <a:cs typeface="Palatino"/>
            </a:endParaRPr>
          </a:p>
        </p:txBody>
      </p:sp>
    </p:spTree>
    <p:extLst>
      <p:ext uri="{BB962C8B-B14F-4D97-AF65-F5344CB8AC3E}">
        <p14:creationId xmlns:p14="http://schemas.microsoft.com/office/powerpoint/2010/main" val="2999990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0" y="0"/>
            <a:ext cx="9144000" cy="1054100"/>
          </a:xfrm>
        </p:spPr>
        <p:txBody>
          <a:bodyPr>
            <a:normAutofit/>
          </a:bodyPr>
          <a:lstStyle/>
          <a:p>
            <a:r>
              <a:rPr lang="en-US" dirty="0">
                <a:latin typeface="Palatino" charset="0"/>
                <a:ea typeface="ＭＳ Ｐゴシック" charset="0"/>
              </a:rPr>
              <a:t>Questions to Encourage Dialogue (1)</a:t>
            </a:r>
          </a:p>
        </p:txBody>
      </p:sp>
      <p:sp>
        <p:nvSpPr>
          <p:cNvPr id="49154" name="Content Placeholder 2"/>
          <p:cNvSpPr>
            <a:spLocks noGrp="1"/>
          </p:cNvSpPr>
          <p:nvPr>
            <p:ph idx="1"/>
          </p:nvPr>
        </p:nvSpPr>
        <p:spPr>
          <a:xfrm>
            <a:off x="762000" y="914400"/>
            <a:ext cx="7772400" cy="5602652"/>
          </a:xfrm>
        </p:spPr>
        <p:txBody>
          <a:bodyPr>
            <a:normAutofit/>
          </a:bodyPr>
          <a:lstStyle/>
          <a:p>
            <a:r>
              <a:rPr lang="en-US" sz="1800" dirty="0">
                <a:latin typeface="Palatino" charset="0"/>
                <a:ea typeface="ＭＳ Ｐゴシック" charset="0"/>
              </a:rPr>
              <a:t>What life experiences have you had that have led you to feel so passionately about this issue?  </a:t>
            </a:r>
          </a:p>
          <a:p>
            <a:r>
              <a:rPr lang="en-US" sz="1800" dirty="0">
                <a:latin typeface="Palatino" charset="0"/>
                <a:ea typeface="ＭＳ Ｐゴシック" charset="0"/>
              </a:rPr>
              <a:t>Where do your beliefs come from? </a:t>
            </a:r>
          </a:p>
          <a:p>
            <a:r>
              <a:rPr lang="en-US" sz="1800" dirty="0">
                <a:latin typeface="Palatino" charset="0"/>
                <a:ea typeface="ＭＳ Ｐゴシック" charset="0"/>
              </a:rPr>
              <a:t>What is at the heart of this issue, for you as an individual? </a:t>
            </a:r>
          </a:p>
          <a:p>
            <a:r>
              <a:rPr lang="en-US" sz="1800" dirty="0">
                <a:latin typeface="Palatino" charset="0"/>
                <a:ea typeface="ＭＳ Ｐゴシック" charset="0"/>
              </a:rPr>
              <a:t>Why were you willing to participate in this dialogue? </a:t>
            </a:r>
          </a:p>
          <a:p>
            <a:r>
              <a:rPr lang="en-US" sz="1800" dirty="0">
                <a:latin typeface="Palatino" charset="0"/>
                <a:ea typeface="ＭＳ Ｐゴシック" charset="0"/>
              </a:rPr>
              <a:t>Why do you care so much about this issue? </a:t>
            </a:r>
          </a:p>
          <a:p>
            <a:r>
              <a:rPr lang="en-US" sz="1800" dirty="0">
                <a:latin typeface="Palatino" charset="0"/>
                <a:ea typeface="ＭＳ Ｐゴシック" charset="0"/>
              </a:rPr>
              <a:t>Do you see any gray areas in the issue we are discussing, or ideas you find it difficult to define? </a:t>
            </a:r>
          </a:p>
          <a:p>
            <a:r>
              <a:rPr lang="en-US" sz="1800" dirty="0">
                <a:latin typeface="Palatino" charset="0"/>
                <a:ea typeface="ＭＳ Ｐゴシック" charset="0"/>
              </a:rPr>
              <a:t>Do you have any mixed feelings, doubts, uncertainties, or discomforts regarding this issue that you would be willing to share? </a:t>
            </a:r>
          </a:p>
          <a:p>
            <a:r>
              <a:rPr lang="en-US" sz="1800" dirty="0">
                <a:latin typeface="Palatino" charset="0"/>
                <a:ea typeface="ＭＳ Ｐゴシック" charset="0"/>
              </a:rPr>
              <a:t>Is there any part of this issue that you are not 100% certain of or would be willing to discuss and talk about?</a:t>
            </a:r>
          </a:p>
          <a:p>
            <a:r>
              <a:rPr lang="en-US" sz="1800" dirty="0">
                <a:latin typeface="Palatino" charset="0"/>
                <a:ea typeface="ＭＳ Ｐゴシック" charset="0"/>
              </a:rPr>
              <a:t>What questions or points of curiosity do you have for others who have different views? </a:t>
            </a:r>
          </a:p>
          <a:p>
            <a:r>
              <a:rPr lang="en-US" sz="1800" dirty="0">
                <a:latin typeface="Palatino" charset="0"/>
                <a:ea typeface="ＭＳ Ｐゴシック" charset="0"/>
              </a:rPr>
              <a:t>Even though you hold widely differing views, are there any concerns or ideas you think you may have in common?</a:t>
            </a:r>
          </a:p>
          <a:p>
            <a:r>
              <a:rPr lang="en-US" sz="1800" dirty="0">
                <a:latin typeface="Palatino" charset="0"/>
                <a:ea typeface="ＭＳ Ｐゴシック" charset="0"/>
              </a:rPr>
              <a:t>What underlying values or ethical beliefs have led you to your current political beliefs? </a:t>
            </a:r>
          </a:p>
        </p:txBody>
      </p:sp>
      <p:sp>
        <p:nvSpPr>
          <p:cNvPr id="49155" name="Rectangle 3"/>
          <p:cNvSpPr>
            <a:spLocks noChangeArrowheads="1"/>
          </p:cNvSpPr>
          <p:nvPr/>
        </p:nvSpPr>
        <p:spPr bwMode="auto">
          <a:xfrm>
            <a:off x="4114800" y="6400800"/>
            <a:ext cx="1352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200" b="0">
                <a:cs typeface="Palatino" charset="0"/>
              </a:rPr>
              <a:t>© Kenneth Cloke</a:t>
            </a:r>
          </a:p>
        </p:txBody>
      </p:sp>
      <p:sp>
        <p:nvSpPr>
          <p:cNvPr id="49156" name="Slide Number Placeholder 4"/>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Palatino" charset="0"/>
                <a:ea typeface="ＭＳ Ｐゴシック" charset="0"/>
                <a:cs typeface="ＭＳ Ｐゴシック" charset="0"/>
              </a:defRPr>
            </a:lvl1pPr>
            <a:lvl2pPr marL="742950" indent="-285750">
              <a:defRPr sz="2400" b="1">
                <a:solidFill>
                  <a:schemeClr val="tx1"/>
                </a:solidFill>
                <a:latin typeface="Palatino" charset="0"/>
                <a:ea typeface="ＭＳ Ｐゴシック" charset="0"/>
              </a:defRPr>
            </a:lvl2pPr>
            <a:lvl3pPr marL="1143000" indent="-228600">
              <a:defRPr sz="2400" b="1">
                <a:solidFill>
                  <a:schemeClr val="tx1"/>
                </a:solidFill>
                <a:latin typeface="Palatino" charset="0"/>
                <a:ea typeface="ＭＳ Ｐゴシック" charset="0"/>
              </a:defRPr>
            </a:lvl3pPr>
            <a:lvl4pPr marL="1600200" indent="-228600">
              <a:defRPr sz="2400" b="1">
                <a:solidFill>
                  <a:schemeClr val="tx1"/>
                </a:solidFill>
                <a:latin typeface="Palatino" charset="0"/>
                <a:ea typeface="ＭＳ Ｐゴシック" charset="0"/>
              </a:defRPr>
            </a:lvl4pPr>
            <a:lvl5pPr marL="2057400" indent="-228600">
              <a:defRPr sz="2400" b="1">
                <a:solidFill>
                  <a:schemeClr val="tx1"/>
                </a:solidFill>
                <a:latin typeface="Palatino" charset="0"/>
                <a:ea typeface="ＭＳ Ｐゴシック" charset="0"/>
              </a:defRPr>
            </a:lvl5pPr>
            <a:lvl6pPr marL="2514600" indent="-228600" eaLnBrk="0" fontAlgn="base" hangingPunct="0">
              <a:spcBef>
                <a:spcPct val="0"/>
              </a:spcBef>
              <a:spcAft>
                <a:spcPct val="0"/>
              </a:spcAft>
              <a:defRPr sz="2400" b="1">
                <a:solidFill>
                  <a:schemeClr val="tx1"/>
                </a:solidFill>
                <a:latin typeface="Palatino" charset="0"/>
                <a:ea typeface="ＭＳ Ｐゴシック" charset="0"/>
              </a:defRPr>
            </a:lvl6pPr>
            <a:lvl7pPr marL="2971800" indent="-228600" eaLnBrk="0" fontAlgn="base" hangingPunct="0">
              <a:spcBef>
                <a:spcPct val="0"/>
              </a:spcBef>
              <a:spcAft>
                <a:spcPct val="0"/>
              </a:spcAft>
              <a:defRPr sz="2400" b="1">
                <a:solidFill>
                  <a:schemeClr val="tx1"/>
                </a:solidFill>
                <a:latin typeface="Palatino" charset="0"/>
                <a:ea typeface="ＭＳ Ｐゴシック" charset="0"/>
              </a:defRPr>
            </a:lvl7pPr>
            <a:lvl8pPr marL="3429000" indent="-228600" eaLnBrk="0" fontAlgn="base" hangingPunct="0">
              <a:spcBef>
                <a:spcPct val="0"/>
              </a:spcBef>
              <a:spcAft>
                <a:spcPct val="0"/>
              </a:spcAft>
              <a:defRPr sz="2400" b="1">
                <a:solidFill>
                  <a:schemeClr val="tx1"/>
                </a:solidFill>
                <a:latin typeface="Palatino" charset="0"/>
                <a:ea typeface="ＭＳ Ｐゴシック" charset="0"/>
              </a:defRPr>
            </a:lvl8pPr>
            <a:lvl9pPr marL="3886200" indent="-228600" eaLnBrk="0" fontAlgn="base" hangingPunct="0">
              <a:spcBef>
                <a:spcPct val="0"/>
              </a:spcBef>
              <a:spcAft>
                <a:spcPct val="0"/>
              </a:spcAft>
              <a:defRPr sz="2400" b="1">
                <a:solidFill>
                  <a:schemeClr val="tx1"/>
                </a:solidFill>
                <a:latin typeface="Palatino" charset="0"/>
                <a:ea typeface="ＭＳ Ｐゴシック" charset="0"/>
              </a:defRPr>
            </a:lvl9pPr>
          </a:lstStyle>
          <a:p>
            <a:fld id="{28CCF1C5-0658-0641-BF3E-DAD8377C8209}" type="slidenum">
              <a:rPr lang="en-US" sz="1400" b="0">
                <a:cs typeface="Palatino" charset="0"/>
              </a:rPr>
              <a:pPr/>
              <a:t>16</a:t>
            </a:fld>
            <a:endParaRPr lang="en-US" sz="1400" b="0">
              <a:cs typeface="Palatino" charset="0"/>
            </a:endParaRPr>
          </a:p>
        </p:txBody>
      </p:sp>
    </p:spTree>
    <p:extLst>
      <p:ext uri="{BB962C8B-B14F-4D97-AF65-F5344CB8AC3E}">
        <p14:creationId xmlns:p14="http://schemas.microsoft.com/office/powerpoint/2010/main" val="3580107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0" y="0"/>
            <a:ext cx="9144000" cy="1143000"/>
          </a:xfrm>
        </p:spPr>
        <p:txBody>
          <a:bodyPr/>
          <a:lstStyle/>
          <a:p>
            <a:r>
              <a:rPr lang="en-US" dirty="0">
                <a:latin typeface="Palatino" charset="0"/>
                <a:ea typeface="ＭＳ Ｐゴシック" charset="0"/>
              </a:rPr>
              <a:t>Questions to Encourage Dialogue (2)</a:t>
            </a:r>
          </a:p>
        </p:txBody>
      </p:sp>
      <p:sp>
        <p:nvSpPr>
          <p:cNvPr id="50178" name="Content Placeholder 2"/>
          <p:cNvSpPr>
            <a:spLocks noGrp="1"/>
          </p:cNvSpPr>
          <p:nvPr>
            <p:ph idx="1"/>
          </p:nvPr>
        </p:nvSpPr>
        <p:spPr>
          <a:xfrm>
            <a:off x="685800" y="914400"/>
            <a:ext cx="7772400" cy="5675526"/>
          </a:xfrm>
        </p:spPr>
        <p:txBody>
          <a:bodyPr>
            <a:normAutofit/>
          </a:bodyPr>
          <a:lstStyle/>
          <a:p>
            <a:r>
              <a:rPr lang="en-US" sz="1800" dirty="0">
                <a:latin typeface="Palatino" charset="0"/>
                <a:ea typeface="ＭＳ Ｐゴシック" charset="0"/>
              </a:rPr>
              <a:t>Do the differences between your positions reveal any riddles, paradoxes, contradictions, or enigmas regarding this issue? </a:t>
            </a:r>
          </a:p>
          <a:p>
            <a:r>
              <a:rPr lang="en-US" sz="1800" dirty="0">
                <a:latin typeface="Palatino" charset="0"/>
                <a:ea typeface="ＭＳ Ｐゴシック" charset="0"/>
              </a:rPr>
              <a:t>What fact, if proven to be true, might cause you to think differently? </a:t>
            </a:r>
          </a:p>
          <a:p>
            <a:r>
              <a:rPr lang="en-US" sz="1800" dirty="0">
                <a:latin typeface="Palatino" charset="0"/>
                <a:ea typeface="ＭＳ Ｐゴシック" charset="0"/>
              </a:rPr>
              <a:t>Is it possible to view your differences as two sides of the same coin? If so, what unites them? What is the coin? </a:t>
            </a:r>
          </a:p>
          <a:p>
            <a:r>
              <a:rPr lang="en-US" sz="1800" dirty="0">
                <a:latin typeface="Palatino" charset="0"/>
                <a:ea typeface="ＭＳ Ｐゴシック" charset="0"/>
              </a:rPr>
              <a:t>Can you separate the issue from the person you disagree with? </a:t>
            </a:r>
          </a:p>
          <a:p>
            <a:r>
              <a:rPr lang="en-US" sz="1800" dirty="0">
                <a:latin typeface="Palatino" charset="0"/>
                <a:ea typeface="ＭＳ Ｐゴシック" charset="0"/>
              </a:rPr>
              <a:t>Is there anything positive or acknowledging you would be willing to say about the person on the other side of this issue? </a:t>
            </a:r>
          </a:p>
          <a:p>
            <a:r>
              <a:rPr lang="en-US" sz="1800" dirty="0">
                <a:latin typeface="Palatino" charset="0"/>
                <a:ea typeface="ＭＳ Ｐゴシック" charset="0"/>
              </a:rPr>
              <a:t>What processes or ground rules would help you disagree more constructively?</a:t>
            </a:r>
          </a:p>
          <a:p>
            <a:r>
              <a:rPr lang="en-US" sz="1800" dirty="0">
                <a:latin typeface="Palatino" charset="0"/>
                <a:ea typeface="ＭＳ Ｐゴシック" charset="0"/>
              </a:rPr>
              <a:t>Instead of focusing on the past, what would you like to see happen in the future? Why? </a:t>
            </a:r>
          </a:p>
          <a:p>
            <a:r>
              <a:rPr lang="en-US" sz="1800" dirty="0">
                <a:latin typeface="Palatino" charset="0"/>
                <a:ea typeface="ＭＳ Ｐゴシック" charset="0"/>
              </a:rPr>
              <a:t>Are you disagreeing over fundamental values, or over how to achieve them? </a:t>
            </a:r>
          </a:p>
          <a:p>
            <a:r>
              <a:rPr lang="en-US" sz="1800" dirty="0">
                <a:latin typeface="Palatino" charset="0"/>
                <a:ea typeface="ＭＳ Ｐゴシック" charset="0"/>
              </a:rPr>
              <a:t>Is there a way that both of you might be right about different aspects of the issue? How?</a:t>
            </a:r>
          </a:p>
          <a:p>
            <a:r>
              <a:rPr lang="en-US" sz="1800" dirty="0">
                <a:latin typeface="Palatino" charset="0"/>
                <a:ea typeface="ＭＳ Ｐゴシック" charset="0"/>
              </a:rPr>
              <a:t>What criteria could you use to decide which idea or approach works best?</a:t>
            </a:r>
          </a:p>
        </p:txBody>
      </p:sp>
      <p:sp>
        <p:nvSpPr>
          <p:cNvPr id="50179" name="Rectangle 3"/>
          <p:cNvSpPr>
            <a:spLocks noChangeArrowheads="1"/>
          </p:cNvSpPr>
          <p:nvPr/>
        </p:nvSpPr>
        <p:spPr bwMode="auto">
          <a:xfrm>
            <a:off x="4114800" y="6477000"/>
            <a:ext cx="1352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200">
                <a:cs typeface="Palatino" charset="0"/>
              </a:rPr>
              <a:t>© Kenneth Cloke</a:t>
            </a:r>
          </a:p>
        </p:txBody>
      </p:sp>
      <p:sp>
        <p:nvSpPr>
          <p:cNvPr id="50180" name="Slide Number Placeholder 4"/>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Palatino" charset="0"/>
                <a:ea typeface="ＭＳ Ｐゴシック" charset="0"/>
                <a:cs typeface="ＭＳ Ｐゴシック" charset="0"/>
              </a:defRPr>
            </a:lvl1pPr>
            <a:lvl2pPr marL="742950" indent="-285750">
              <a:defRPr sz="2400" b="1">
                <a:solidFill>
                  <a:schemeClr val="tx1"/>
                </a:solidFill>
                <a:latin typeface="Palatino" charset="0"/>
                <a:ea typeface="ＭＳ Ｐゴシック" charset="0"/>
              </a:defRPr>
            </a:lvl2pPr>
            <a:lvl3pPr marL="1143000" indent="-228600">
              <a:defRPr sz="2400" b="1">
                <a:solidFill>
                  <a:schemeClr val="tx1"/>
                </a:solidFill>
                <a:latin typeface="Palatino" charset="0"/>
                <a:ea typeface="ＭＳ Ｐゴシック" charset="0"/>
              </a:defRPr>
            </a:lvl3pPr>
            <a:lvl4pPr marL="1600200" indent="-228600">
              <a:defRPr sz="2400" b="1">
                <a:solidFill>
                  <a:schemeClr val="tx1"/>
                </a:solidFill>
                <a:latin typeface="Palatino" charset="0"/>
                <a:ea typeface="ＭＳ Ｐゴシック" charset="0"/>
              </a:defRPr>
            </a:lvl4pPr>
            <a:lvl5pPr marL="2057400" indent="-228600">
              <a:defRPr sz="2400" b="1">
                <a:solidFill>
                  <a:schemeClr val="tx1"/>
                </a:solidFill>
                <a:latin typeface="Palatino" charset="0"/>
                <a:ea typeface="ＭＳ Ｐゴシック" charset="0"/>
              </a:defRPr>
            </a:lvl5pPr>
            <a:lvl6pPr marL="2514600" indent="-228600" eaLnBrk="0" fontAlgn="base" hangingPunct="0">
              <a:spcBef>
                <a:spcPct val="0"/>
              </a:spcBef>
              <a:spcAft>
                <a:spcPct val="0"/>
              </a:spcAft>
              <a:defRPr sz="2400" b="1">
                <a:solidFill>
                  <a:schemeClr val="tx1"/>
                </a:solidFill>
                <a:latin typeface="Palatino" charset="0"/>
                <a:ea typeface="ＭＳ Ｐゴシック" charset="0"/>
              </a:defRPr>
            </a:lvl6pPr>
            <a:lvl7pPr marL="2971800" indent="-228600" eaLnBrk="0" fontAlgn="base" hangingPunct="0">
              <a:spcBef>
                <a:spcPct val="0"/>
              </a:spcBef>
              <a:spcAft>
                <a:spcPct val="0"/>
              </a:spcAft>
              <a:defRPr sz="2400" b="1">
                <a:solidFill>
                  <a:schemeClr val="tx1"/>
                </a:solidFill>
                <a:latin typeface="Palatino" charset="0"/>
                <a:ea typeface="ＭＳ Ｐゴシック" charset="0"/>
              </a:defRPr>
            </a:lvl7pPr>
            <a:lvl8pPr marL="3429000" indent="-228600" eaLnBrk="0" fontAlgn="base" hangingPunct="0">
              <a:spcBef>
                <a:spcPct val="0"/>
              </a:spcBef>
              <a:spcAft>
                <a:spcPct val="0"/>
              </a:spcAft>
              <a:defRPr sz="2400" b="1">
                <a:solidFill>
                  <a:schemeClr val="tx1"/>
                </a:solidFill>
                <a:latin typeface="Palatino" charset="0"/>
                <a:ea typeface="ＭＳ Ｐゴシック" charset="0"/>
              </a:defRPr>
            </a:lvl8pPr>
            <a:lvl9pPr marL="3886200" indent="-228600" eaLnBrk="0" fontAlgn="base" hangingPunct="0">
              <a:spcBef>
                <a:spcPct val="0"/>
              </a:spcBef>
              <a:spcAft>
                <a:spcPct val="0"/>
              </a:spcAft>
              <a:defRPr sz="2400" b="1">
                <a:solidFill>
                  <a:schemeClr val="tx1"/>
                </a:solidFill>
                <a:latin typeface="Palatino" charset="0"/>
                <a:ea typeface="ＭＳ Ｐゴシック" charset="0"/>
              </a:defRPr>
            </a:lvl9pPr>
          </a:lstStyle>
          <a:p>
            <a:fld id="{16556C88-8418-124A-AF44-A3FF6F9C4405}" type="slidenum">
              <a:rPr lang="en-US" sz="1400" b="0">
                <a:cs typeface="Palatino" charset="0"/>
              </a:rPr>
              <a:pPr/>
              <a:t>17</a:t>
            </a:fld>
            <a:endParaRPr lang="en-US" sz="1400" b="0">
              <a:cs typeface="Palatino" charset="0"/>
            </a:endParaRPr>
          </a:p>
        </p:txBody>
      </p:sp>
    </p:spTree>
    <p:extLst>
      <p:ext uri="{BB962C8B-B14F-4D97-AF65-F5344CB8AC3E}">
        <p14:creationId xmlns:p14="http://schemas.microsoft.com/office/powerpoint/2010/main" val="1498339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a:xfrm>
            <a:off x="0" y="0"/>
            <a:ext cx="9144000" cy="1143000"/>
          </a:xfrm>
        </p:spPr>
        <p:txBody>
          <a:bodyPr/>
          <a:lstStyle/>
          <a:p>
            <a:r>
              <a:rPr lang="en-US" dirty="0">
                <a:latin typeface="Palatino" charset="0"/>
                <a:ea typeface="ＭＳ Ｐゴシック" charset="0"/>
              </a:rPr>
              <a:t>Questions to Encourage Dialogue (3)</a:t>
            </a:r>
          </a:p>
        </p:txBody>
      </p:sp>
      <p:sp>
        <p:nvSpPr>
          <p:cNvPr id="51202" name="Content Placeholder 2"/>
          <p:cNvSpPr>
            <a:spLocks noGrp="1"/>
          </p:cNvSpPr>
          <p:nvPr>
            <p:ph idx="1"/>
          </p:nvPr>
        </p:nvSpPr>
        <p:spPr>
          <a:xfrm>
            <a:off x="762000" y="914399"/>
            <a:ext cx="7772400" cy="5592241"/>
          </a:xfrm>
        </p:spPr>
        <p:txBody>
          <a:bodyPr>
            <a:normAutofit/>
          </a:bodyPr>
          <a:lstStyle/>
          <a:p>
            <a:r>
              <a:rPr lang="en-US" sz="1800" dirty="0">
                <a:latin typeface="Palatino" charset="0"/>
                <a:ea typeface="ＭＳ Ｐゴシック" charset="0"/>
              </a:rPr>
              <a:t>Would it be possible to test your ideas in practice and see which work best? </a:t>
            </a:r>
          </a:p>
          <a:p>
            <a:r>
              <a:rPr lang="en-US" sz="1800" dirty="0">
                <a:latin typeface="Palatino" charset="0"/>
                <a:ea typeface="ＭＳ Ｐゴシック" charset="0"/>
              </a:rPr>
              <a:t>How might you do that? </a:t>
            </a:r>
          </a:p>
          <a:p>
            <a:r>
              <a:rPr lang="en-US" sz="1800" dirty="0">
                <a:latin typeface="Palatino" charset="0"/>
                <a:ea typeface="ＭＳ Ｐゴシック" charset="0"/>
              </a:rPr>
              <a:t>What could be done to improve each person</a:t>
            </a:r>
            <a:r>
              <a:rPr lang="ja-JP" altLang="en-US" sz="1800" dirty="0">
                <a:latin typeface="Palatino" charset="0"/>
                <a:ea typeface="ＭＳ Ｐゴシック" charset="0"/>
              </a:rPr>
              <a:t>’</a:t>
            </a:r>
            <a:r>
              <a:rPr lang="en-US" altLang="ja-JP" sz="1800" dirty="0">
                <a:latin typeface="Palatino" charset="0"/>
                <a:ea typeface="ＭＳ Ｐゴシック" charset="0"/>
              </a:rPr>
              <a:t>s ideas? </a:t>
            </a:r>
          </a:p>
          <a:p>
            <a:r>
              <a:rPr lang="en-US" sz="1800" dirty="0">
                <a:latin typeface="Palatino" charset="0"/>
                <a:ea typeface="ＭＳ Ｐゴシック" charset="0"/>
              </a:rPr>
              <a:t>Could any of the other side's ideas be incorporated into yours? How? </a:t>
            </a:r>
          </a:p>
          <a:p>
            <a:r>
              <a:rPr lang="en-US" sz="1800" dirty="0">
                <a:latin typeface="Palatino" charset="0"/>
                <a:ea typeface="ＭＳ Ｐゴシック" charset="0"/>
              </a:rPr>
              <a:t>Is there any aspect of this issue that either of you have left out? </a:t>
            </a:r>
          </a:p>
          <a:p>
            <a:r>
              <a:rPr lang="en-US" sz="1800" dirty="0">
                <a:latin typeface="Palatino" charset="0"/>
                <a:ea typeface="ＭＳ Ｐゴシック" charset="0"/>
              </a:rPr>
              <a:t>Are there any other alternatives to what you are both saying?</a:t>
            </a:r>
          </a:p>
          <a:p>
            <a:r>
              <a:rPr lang="en-US" sz="1800" dirty="0">
                <a:latin typeface="Palatino" charset="0"/>
                <a:ea typeface="ＭＳ Ｐゴシック" charset="0"/>
              </a:rPr>
              <a:t>What other information would you like to have in order to answer some of these questions? </a:t>
            </a:r>
          </a:p>
          <a:p>
            <a:r>
              <a:rPr lang="en-US" sz="1800" dirty="0">
                <a:latin typeface="Palatino" charset="0"/>
                <a:ea typeface="ＭＳ Ｐゴシック" charset="0"/>
              </a:rPr>
              <a:t>What have you learned from this conversation? </a:t>
            </a:r>
          </a:p>
          <a:p>
            <a:r>
              <a:rPr lang="en-US" sz="1800" dirty="0">
                <a:latin typeface="Palatino" charset="0"/>
                <a:ea typeface="ＭＳ Ｐゴシック" charset="0"/>
              </a:rPr>
              <a:t>Do you think it would be useful to continue this conversation, to learn more about each other and what you each believe to be true?</a:t>
            </a:r>
          </a:p>
          <a:p>
            <a:r>
              <a:rPr lang="en-US" sz="1800" dirty="0">
                <a:latin typeface="Palatino" charset="0"/>
                <a:ea typeface="ＭＳ Ｐゴシック" charset="0"/>
              </a:rPr>
              <a:t>How could you make your dialogue ongoing or more effective? </a:t>
            </a:r>
          </a:p>
          <a:p>
            <a:r>
              <a:rPr lang="en-US" sz="1800" dirty="0">
                <a:latin typeface="Palatino" charset="0"/>
                <a:ea typeface="ＭＳ Ｐゴシック" charset="0"/>
              </a:rPr>
              <a:t>What could you do to improve your process for disagreeing with each other in the future? </a:t>
            </a:r>
          </a:p>
          <a:p>
            <a:r>
              <a:rPr lang="en-US" sz="1800" dirty="0">
                <a:latin typeface="Palatino" charset="0"/>
                <a:ea typeface="ＭＳ Ｐゴシック" charset="0"/>
              </a:rPr>
              <a:t>For encouraging future dialogue? </a:t>
            </a:r>
          </a:p>
          <a:p>
            <a:r>
              <a:rPr lang="en-US" sz="1800" dirty="0">
                <a:latin typeface="Palatino" charset="0"/>
                <a:ea typeface="ＭＳ Ｐゴシック" charset="0"/>
              </a:rPr>
              <a:t>Would you be willing to do that together? </a:t>
            </a:r>
          </a:p>
        </p:txBody>
      </p:sp>
      <p:sp>
        <p:nvSpPr>
          <p:cNvPr id="51203" name="Rectangle 3"/>
          <p:cNvSpPr>
            <a:spLocks noChangeArrowheads="1"/>
          </p:cNvSpPr>
          <p:nvPr/>
        </p:nvSpPr>
        <p:spPr bwMode="auto">
          <a:xfrm>
            <a:off x="4114800" y="6400800"/>
            <a:ext cx="1352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200">
                <a:cs typeface="Palatino" charset="0"/>
              </a:rPr>
              <a:t>© Kenneth Cloke</a:t>
            </a:r>
          </a:p>
        </p:txBody>
      </p:sp>
      <p:sp>
        <p:nvSpPr>
          <p:cNvPr id="51204" name="Slide Number Placeholder 4"/>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Palatino" charset="0"/>
                <a:ea typeface="ＭＳ Ｐゴシック" charset="0"/>
                <a:cs typeface="ＭＳ Ｐゴシック" charset="0"/>
              </a:defRPr>
            </a:lvl1pPr>
            <a:lvl2pPr marL="742950" indent="-285750">
              <a:defRPr sz="2400" b="1">
                <a:solidFill>
                  <a:schemeClr val="tx1"/>
                </a:solidFill>
                <a:latin typeface="Palatino" charset="0"/>
                <a:ea typeface="ＭＳ Ｐゴシック" charset="0"/>
              </a:defRPr>
            </a:lvl2pPr>
            <a:lvl3pPr marL="1143000" indent="-228600">
              <a:defRPr sz="2400" b="1">
                <a:solidFill>
                  <a:schemeClr val="tx1"/>
                </a:solidFill>
                <a:latin typeface="Palatino" charset="0"/>
                <a:ea typeface="ＭＳ Ｐゴシック" charset="0"/>
              </a:defRPr>
            </a:lvl3pPr>
            <a:lvl4pPr marL="1600200" indent="-228600">
              <a:defRPr sz="2400" b="1">
                <a:solidFill>
                  <a:schemeClr val="tx1"/>
                </a:solidFill>
                <a:latin typeface="Palatino" charset="0"/>
                <a:ea typeface="ＭＳ Ｐゴシック" charset="0"/>
              </a:defRPr>
            </a:lvl4pPr>
            <a:lvl5pPr marL="2057400" indent="-228600">
              <a:defRPr sz="2400" b="1">
                <a:solidFill>
                  <a:schemeClr val="tx1"/>
                </a:solidFill>
                <a:latin typeface="Palatino" charset="0"/>
                <a:ea typeface="ＭＳ Ｐゴシック" charset="0"/>
              </a:defRPr>
            </a:lvl5pPr>
            <a:lvl6pPr marL="2514600" indent="-228600" eaLnBrk="0" fontAlgn="base" hangingPunct="0">
              <a:spcBef>
                <a:spcPct val="0"/>
              </a:spcBef>
              <a:spcAft>
                <a:spcPct val="0"/>
              </a:spcAft>
              <a:defRPr sz="2400" b="1">
                <a:solidFill>
                  <a:schemeClr val="tx1"/>
                </a:solidFill>
                <a:latin typeface="Palatino" charset="0"/>
                <a:ea typeface="ＭＳ Ｐゴシック" charset="0"/>
              </a:defRPr>
            </a:lvl6pPr>
            <a:lvl7pPr marL="2971800" indent="-228600" eaLnBrk="0" fontAlgn="base" hangingPunct="0">
              <a:spcBef>
                <a:spcPct val="0"/>
              </a:spcBef>
              <a:spcAft>
                <a:spcPct val="0"/>
              </a:spcAft>
              <a:defRPr sz="2400" b="1">
                <a:solidFill>
                  <a:schemeClr val="tx1"/>
                </a:solidFill>
                <a:latin typeface="Palatino" charset="0"/>
                <a:ea typeface="ＭＳ Ｐゴシック" charset="0"/>
              </a:defRPr>
            </a:lvl7pPr>
            <a:lvl8pPr marL="3429000" indent="-228600" eaLnBrk="0" fontAlgn="base" hangingPunct="0">
              <a:spcBef>
                <a:spcPct val="0"/>
              </a:spcBef>
              <a:spcAft>
                <a:spcPct val="0"/>
              </a:spcAft>
              <a:defRPr sz="2400" b="1">
                <a:solidFill>
                  <a:schemeClr val="tx1"/>
                </a:solidFill>
                <a:latin typeface="Palatino" charset="0"/>
                <a:ea typeface="ＭＳ Ｐゴシック" charset="0"/>
              </a:defRPr>
            </a:lvl8pPr>
            <a:lvl9pPr marL="3886200" indent="-228600" eaLnBrk="0" fontAlgn="base" hangingPunct="0">
              <a:spcBef>
                <a:spcPct val="0"/>
              </a:spcBef>
              <a:spcAft>
                <a:spcPct val="0"/>
              </a:spcAft>
              <a:defRPr sz="2400" b="1">
                <a:solidFill>
                  <a:schemeClr val="tx1"/>
                </a:solidFill>
                <a:latin typeface="Palatino" charset="0"/>
                <a:ea typeface="ＭＳ Ｐゴシック" charset="0"/>
              </a:defRPr>
            </a:lvl9pPr>
          </a:lstStyle>
          <a:p>
            <a:fld id="{5BC93960-D114-0F49-9D35-51AA0EDE7051}" type="slidenum">
              <a:rPr lang="en-US" sz="1400" b="0">
                <a:cs typeface="Palatino" charset="0"/>
              </a:rPr>
              <a:pPr/>
              <a:t>18</a:t>
            </a:fld>
            <a:endParaRPr lang="en-US" sz="1400" b="0">
              <a:cs typeface="Palatino" charset="0"/>
            </a:endParaRPr>
          </a:p>
        </p:txBody>
      </p:sp>
    </p:spTree>
    <p:extLst>
      <p:ext uri="{BB962C8B-B14F-4D97-AF65-F5344CB8AC3E}">
        <p14:creationId xmlns:p14="http://schemas.microsoft.com/office/powerpoint/2010/main" val="18913378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0" y="0"/>
            <a:ext cx="9144000" cy="990600"/>
          </a:xfrm>
        </p:spPr>
        <p:txBody>
          <a:bodyPr>
            <a:normAutofit/>
          </a:bodyPr>
          <a:lstStyle/>
          <a:p>
            <a:r>
              <a:rPr lang="en-US" sz="3600" b="1" dirty="0">
                <a:latin typeface="Palatino" charset="0"/>
                <a:ea typeface="ＭＳ Ｐゴシック" charset="0"/>
                <a:cs typeface="ＭＳ Ｐゴシック" charset="0"/>
              </a:rPr>
              <a:t>Different Approaches to Political Conflicts</a:t>
            </a:r>
          </a:p>
        </p:txBody>
      </p:sp>
      <p:sp>
        <p:nvSpPr>
          <p:cNvPr id="43010" name="Content Placeholder 2"/>
          <p:cNvSpPr>
            <a:spLocks noGrp="1"/>
          </p:cNvSpPr>
          <p:nvPr>
            <p:ph idx="1"/>
          </p:nvPr>
        </p:nvSpPr>
        <p:spPr>
          <a:xfrm>
            <a:off x="682171" y="793750"/>
            <a:ext cx="7848600" cy="5562600"/>
          </a:xfrm>
        </p:spPr>
        <p:txBody>
          <a:bodyPr>
            <a:normAutofit/>
          </a:bodyPr>
          <a:lstStyle/>
          <a:p>
            <a:pPr marL="687388" indent="-687388" algn="just">
              <a:lnSpc>
                <a:spcPct val="140000"/>
              </a:lnSpc>
              <a:buFontTx/>
              <a:buAutoNum type="arabicPeriod"/>
            </a:pPr>
            <a:r>
              <a:rPr lang="en-US" sz="2000" dirty="0">
                <a:latin typeface="Palatino" charset="0"/>
                <a:ea typeface="ＭＳ Ｐゴシック" charset="0"/>
                <a:cs typeface="ＭＳ Ｐゴシック" charset="0"/>
              </a:rPr>
              <a:t>As an </a:t>
            </a:r>
            <a:r>
              <a:rPr lang="en-US" sz="2000" i="1" dirty="0">
                <a:latin typeface="Palatino" charset="0"/>
                <a:ea typeface="ＭＳ Ｐゴシック" charset="0"/>
                <a:cs typeface="ＭＳ Ｐゴシック" charset="0"/>
              </a:rPr>
              <a:t>attitude</a:t>
            </a:r>
            <a:r>
              <a:rPr lang="en-US" sz="2000" dirty="0">
                <a:latin typeface="Palatino" charset="0"/>
                <a:ea typeface="ＭＳ Ｐゴシック" charset="0"/>
                <a:cs typeface="ＭＳ Ｐゴシック" charset="0"/>
              </a:rPr>
              <a:t> </a:t>
            </a:r>
            <a:r>
              <a:rPr lang="mr-IN" sz="2000" dirty="0">
                <a:latin typeface="Palatino" charset="0"/>
                <a:ea typeface="ＭＳ Ｐゴシック" charset="0"/>
                <a:cs typeface="ＭＳ Ｐゴシック" charset="0"/>
              </a:rPr>
              <a:t>–</a:t>
            </a:r>
            <a:r>
              <a:rPr lang="en-US" sz="2000" dirty="0">
                <a:latin typeface="Palatino" charset="0"/>
                <a:ea typeface="ＭＳ Ｐゴシック" charset="0"/>
                <a:cs typeface="ＭＳ Ｐゴシック" charset="0"/>
              </a:rPr>
              <a:t> for example, toward learning from problems and conflicts, or consistently grounding behaviors in values</a:t>
            </a:r>
          </a:p>
          <a:p>
            <a:pPr marL="687388" indent="-687388" algn="just">
              <a:lnSpc>
                <a:spcPct val="140000"/>
              </a:lnSpc>
              <a:buFontTx/>
              <a:buAutoNum type="arabicPeriod"/>
            </a:pPr>
            <a:r>
              <a:rPr lang="en-US" sz="2000" dirty="0">
                <a:latin typeface="Palatino" charset="0"/>
                <a:ea typeface="ＭＳ Ｐゴシック" charset="0"/>
                <a:cs typeface="ＭＳ Ｐゴシック" charset="0"/>
              </a:rPr>
              <a:t>As a </a:t>
            </a:r>
            <a:r>
              <a:rPr lang="en-US" sz="2000" i="1" dirty="0">
                <a:latin typeface="Palatino" charset="0"/>
                <a:ea typeface="ＭＳ Ｐゴシック" charset="0"/>
                <a:cs typeface="ＭＳ Ｐゴシック" charset="0"/>
              </a:rPr>
              <a:t>process</a:t>
            </a:r>
            <a:r>
              <a:rPr lang="en-US" sz="2000" dirty="0">
                <a:latin typeface="Palatino" charset="0"/>
                <a:ea typeface="ＭＳ Ｐゴシック" charset="0"/>
                <a:cs typeface="ＭＳ Ｐゴシック" charset="0"/>
              </a:rPr>
              <a:t> </a:t>
            </a:r>
            <a:r>
              <a:rPr lang="mr-IN" sz="2000" dirty="0">
                <a:latin typeface="Palatino" charset="0"/>
                <a:ea typeface="ＭＳ Ｐゴシック" charset="0"/>
                <a:cs typeface="ＭＳ Ｐゴシック" charset="0"/>
              </a:rPr>
              <a:t>–</a:t>
            </a:r>
            <a:r>
              <a:rPr lang="en-US" sz="2000" dirty="0">
                <a:latin typeface="Palatino" charset="0"/>
                <a:ea typeface="ＭＳ Ｐゴシック" charset="0"/>
                <a:cs typeface="ＭＳ Ｐゴシック" charset="0"/>
              </a:rPr>
              <a:t> for example, in the methods and steps we take in approaching disagreements or problem solving</a:t>
            </a:r>
          </a:p>
          <a:p>
            <a:pPr marL="687388" indent="-687388" algn="just">
              <a:lnSpc>
                <a:spcPct val="140000"/>
              </a:lnSpc>
              <a:buFontTx/>
              <a:buAutoNum type="arabicPeriod"/>
            </a:pPr>
            <a:r>
              <a:rPr lang="en-US" sz="2000" dirty="0">
                <a:latin typeface="Palatino" charset="0"/>
                <a:ea typeface="ＭＳ Ｐゴシック" charset="0"/>
                <a:cs typeface="ＭＳ Ｐゴシック" charset="0"/>
              </a:rPr>
              <a:t>As a </a:t>
            </a:r>
            <a:r>
              <a:rPr lang="en-US" sz="2000" i="1" dirty="0">
                <a:latin typeface="Palatino" charset="0"/>
                <a:ea typeface="ＭＳ Ｐゴシック" charset="0"/>
                <a:cs typeface="ＭＳ Ｐゴシック" charset="0"/>
              </a:rPr>
              <a:t>relationship</a:t>
            </a:r>
            <a:r>
              <a:rPr lang="en-US" sz="2000" dirty="0">
                <a:latin typeface="Palatino" charset="0"/>
                <a:ea typeface="ＭＳ Ｐゴシック" charset="0"/>
                <a:cs typeface="ＭＳ Ｐゴシック" charset="0"/>
              </a:rPr>
              <a:t> </a:t>
            </a:r>
            <a:r>
              <a:rPr lang="mr-IN" sz="2000" dirty="0">
                <a:latin typeface="Palatino" charset="0"/>
                <a:ea typeface="ＭＳ Ｐゴシック" charset="0"/>
                <a:cs typeface="ＭＳ Ｐゴシック" charset="0"/>
              </a:rPr>
              <a:t>–</a:t>
            </a:r>
            <a:r>
              <a:rPr lang="en-US" sz="2000" dirty="0">
                <a:latin typeface="Palatino" charset="0"/>
                <a:ea typeface="ＭＳ Ｐゴシック" charset="0"/>
                <a:cs typeface="ＭＳ Ｐゴシック" charset="0"/>
              </a:rPr>
              <a:t> for example, in how we work together in responding to crises or difficult behaviors</a:t>
            </a:r>
          </a:p>
          <a:p>
            <a:pPr marL="687388" indent="-687388" algn="just">
              <a:lnSpc>
                <a:spcPct val="140000"/>
              </a:lnSpc>
              <a:buFontTx/>
              <a:buAutoNum type="arabicPeriod"/>
            </a:pPr>
            <a:r>
              <a:rPr lang="en-US" sz="2000" dirty="0">
                <a:latin typeface="Palatino" charset="0"/>
                <a:ea typeface="ＭＳ Ｐゴシック" charset="0"/>
                <a:cs typeface="ＭＳ Ｐゴシック" charset="0"/>
              </a:rPr>
              <a:t>As a </a:t>
            </a:r>
            <a:r>
              <a:rPr lang="en-US" sz="2000" i="1" dirty="0">
                <a:latin typeface="Palatino" charset="0"/>
                <a:ea typeface="ＭＳ Ｐゴシック" charset="0"/>
                <a:cs typeface="ＭＳ Ｐゴシック" charset="0"/>
              </a:rPr>
              <a:t>practice</a:t>
            </a:r>
            <a:r>
              <a:rPr lang="en-US" sz="2000" dirty="0">
                <a:latin typeface="Palatino" charset="0"/>
                <a:ea typeface="ＭＳ Ｐゴシック" charset="0"/>
                <a:cs typeface="ＭＳ Ｐゴシック" charset="0"/>
              </a:rPr>
              <a:t> </a:t>
            </a:r>
            <a:r>
              <a:rPr lang="mr-IN" sz="2000" dirty="0">
                <a:latin typeface="Palatino" charset="0"/>
                <a:ea typeface="ＭＳ Ｐゴシック" charset="0"/>
                <a:cs typeface="ＭＳ Ｐゴシック" charset="0"/>
              </a:rPr>
              <a:t>–</a:t>
            </a:r>
            <a:r>
              <a:rPr lang="en-US" sz="2000" dirty="0">
                <a:latin typeface="Palatino" charset="0"/>
                <a:ea typeface="ＭＳ Ｐゴシック" charset="0"/>
                <a:cs typeface="ＭＳ Ｐゴシック" charset="0"/>
              </a:rPr>
              <a:t> for example, in learning to become more aware of our triggers and seeking collaborative, restorative solutions</a:t>
            </a:r>
          </a:p>
          <a:p>
            <a:pPr marL="687388" indent="-687388" algn="just">
              <a:lnSpc>
                <a:spcPct val="140000"/>
              </a:lnSpc>
              <a:buFontTx/>
              <a:buAutoNum type="arabicPeriod"/>
            </a:pPr>
            <a:r>
              <a:rPr lang="en-US" sz="2000" dirty="0">
                <a:latin typeface="Palatino" charset="0"/>
                <a:ea typeface="ＭＳ Ｐゴシック" charset="0"/>
                <a:cs typeface="ＭＳ Ｐゴシック" charset="0"/>
              </a:rPr>
              <a:t>As a </a:t>
            </a:r>
            <a:r>
              <a:rPr lang="en-US" sz="2000" i="1" dirty="0">
                <a:latin typeface="Palatino" charset="0"/>
                <a:ea typeface="ＭＳ Ｐゴシック" charset="0"/>
                <a:cs typeface="ＭＳ Ｐゴシック" charset="0"/>
              </a:rPr>
              <a:t>dialogue </a:t>
            </a:r>
            <a:r>
              <a:rPr lang="mr-IN" sz="2000" dirty="0">
                <a:latin typeface="Palatino" charset="0"/>
                <a:ea typeface="ＭＳ Ｐゴシック" charset="0"/>
                <a:cs typeface="ＭＳ Ｐゴシック" charset="0"/>
              </a:rPr>
              <a:t>–</a:t>
            </a:r>
            <a:r>
              <a:rPr lang="en-US" sz="2000" dirty="0">
                <a:latin typeface="Palatino" charset="0"/>
                <a:ea typeface="ＭＳ Ｐゴシック" charset="0"/>
                <a:cs typeface="ＭＳ Ｐゴシック" charset="0"/>
              </a:rPr>
              <a:t> for example, in openly discussing sensitive family, community, and workplace conflicts, or political issues</a:t>
            </a:r>
          </a:p>
          <a:p>
            <a:pPr marL="687388" indent="-687388" algn="just">
              <a:lnSpc>
                <a:spcPct val="140000"/>
              </a:lnSpc>
              <a:buFontTx/>
              <a:buAutoNum type="arabicPeriod"/>
            </a:pPr>
            <a:r>
              <a:rPr lang="en-US" sz="2000" dirty="0">
                <a:latin typeface="Palatino" charset="0"/>
                <a:ea typeface="ＭＳ Ｐゴシック" charset="0"/>
                <a:cs typeface="ＭＳ Ｐゴシック" charset="0"/>
              </a:rPr>
              <a:t>As a </a:t>
            </a:r>
            <a:r>
              <a:rPr lang="en-US" sz="2000" i="1" dirty="0">
                <a:latin typeface="Palatino" charset="0"/>
                <a:ea typeface="ＭＳ Ｐゴシック" charset="0"/>
                <a:cs typeface="ＭＳ Ｐゴシック" charset="0"/>
              </a:rPr>
              <a:t>search </a:t>
            </a:r>
            <a:r>
              <a:rPr lang="mr-IN" sz="2000" dirty="0">
                <a:latin typeface="Palatino" charset="0"/>
                <a:ea typeface="ＭＳ Ｐゴシック" charset="0"/>
                <a:cs typeface="ＭＳ Ｐゴシック" charset="0"/>
              </a:rPr>
              <a:t>–</a:t>
            </a:r>
            <a:r>
              <a:rPr lang="en-US" sz="2000" dirty="0">
                <a:latin typeface="Palatino" charset="0"/>
                <a:ea typeface="ＭＳ Ｐゴシック" charset="0"/>
                <a:cs typeface="ＭＳ Ｐゴシック" charset="0"/>
              </a:rPr>
              <a:t> for example, in asking questions that invite authenticity, open-hearted communications, and partnership</a:t>
            </a:r>
          </a:p>
        </p:txBody>
      </p:sp>
      <p:sp>
        <p:nvSpPr>
          <p:cNvPr id="43011" name="Footer Placeholder 3"/>
          <p:cNvSpPr>
            <a:spLocks noGrp="1"/>
          </p:cNvSpPr>
          <p:nvPr>
            <p:ph type="ftr" sz="quarter" idx="11"/>
          </p:nvPr>
        </p:nvSpPr>
        <p:spPr>
          <a:xfrm>
            <a:off x="3124200" y="6553200"/>
            <a:ext cx="2895600" cy="30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000"/>
              <a:t>© Kenneth Cloke</a:t>
            </a:r>
            <a:endParaRPr lang="en-US" sz="1400"/>
          </a:p>
        </p:txBody>
      </p:sp>
      <p:sp>
        <p:nvSpPr>
          <p:cNvPr id="430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0E9C3836-3F3D-C74C-972A-6B606B015F22}" type="slidenum">
              <a:rPr lang="en-US" sz="1400"/>
              <a:pPr/>
              <a:t>19</a:t>
            </a:fld>
            <a:endParaRPr lang="en-US" sz="1400"/>
          </a:p>
        </p:txBody>
      </p:sp>
    </p:spTree>
    <p:extLst>
      <p:ext uri="{BB962C8B-B14F-4D97-AF65-F5344CB8AC3E}">
        <p14:creationId xmlns:p14="http://schemas.microsoft.com/office/powerpoint/2010/main" val="92940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4761" y="449827"/>
            <a:ext cx="7669639" cy="5888792"/>
          </a:xfrm>
          <a:prstGeom prst="rect">
            <a:avLst/>
          </a:prstGeom>
        </p:spPr>
        <p:txBody>
          <a:bodyPr wrap="square">
            <a:spAutoFit/>
          </a:bodyPr>
          <a:lstStyle/>
          <a:p>
            <a:pPr algn="ctr">
              <a:lnSpc>
                <a:spcPct val="200000"/>
              </a:lnSpc>
              <a:spcBef>
                <a:spcPts val="1200"/>
              </a:spcBef>
            </a:pPr>
            <a:r>
              <a:rPr lang="en-US" sz="2000" i="1" dirty="0">
                <a:latin typeface="Palatino"/>
                <a:cs typeface="Palatino"/>
              </a:rPr>
              <a:t>“You may not be interested in politics, but politics is interested in you.”</a:t>
            </a:r>
          </a:p>
          <a:p>
            <a:pPr algn="ctr">
              <a:lnSpc>
                <a:spcPct val="200000"/>
              </a:lnSpc>
            </a:pPr>
            <a:r>
              <a:rPr lang="en-US" sz="2000" dirty="0">
                <a:latin typeface="Palatino"/>
                <a:cs typeface="Palatino"/>
              </a:rPr>
              <a:t>Pericles</a:t>
            </a:r>
          </a:p>
          <a:p>
            <a:pPr algn="ctr">
              <a:lnSpc>
                <a:spcPct val="200000"/>
              </a:lnSpc>
              <a:spcBef>
                <a:spcPts val="1200"/>
              </a:spcBef>
            </a:pPr>
            <a:r>
              <a:rPr lang="en-US" sz="2000" i="1" dirty="0">
                <a:latin typeface="Palatino"/>
                <a:cs typeface="Palatino"/>
              </a:rPr>
              <a:t> “Every day silence harvests its victims.  Silence is a mortal illness.”  </a:t>
            </a:r>
            <a:endParaRPr lang="en-US" sz="2000" dirty="0">
              <a:latin typeface="Palatino"/>
              <a:cs typeface="Palatino"/>
            </a:endParaRPr>
          </a:p>
          <a:p>
            <a:pPr algn="ctr">
              <a:lnSpc>
                <a:spcPct val="200000"/>
              </a:lnSpc>
            </a:pPr>
            <a:r>
              <a:rPr lang="en-US" sz="2000" dirty="0">
                <a:latin typeface="Palatino"/>
                <a:cs typeface="Palatino"/>
              </a:rPr>
              <a:t>Natalia </a:t>
            </a:r>
            <a:r>
              <a:rPr lang="en-US" sz="2000" dirty="0" err="1">
                <a:latin typeface="Palatino"/>
                <a:cs typeface="Palatino"/>
              </a:rPr>
              <a:t>Ginzburg</a:t>
            </a:r>
            <a:endParaRPr lang="en-US" sz="2000" dirty="0">
              <a:latin typeface="Palatino"/>
              <a:cs typeface="Palatino"/>
            </a:endParaRPr>
          </a:p>
          <a:p>
            <a:pPr algn="ctr">
              <a:lnSpc>
                <a:spcPct val="200000"/>
              </a:lnSpc>
            </a:pPr>
            <a:r>
              <a:rPr lang="en-US" sz="2000" i="1" dirty="0">
                <a:latin typeface="Palatino"/>
                <a:cs typeface="Palatino"/>
              </a:rPr>
              <a:t>"Not everything that is faced can be changed; but nothing can be changed until it is faced." </a:t>
            </a:r>
          </a:p>
          <a:p>
            <a:pPr algn="ctr">
              <a:lnSpc>
                <a:spcPct val="200000"/>
              </a:lnSpc>
            </a:pPr>
            <a:r>
              <a:rPr lang="en-US" sz="2000" dirty="0">
                <a:latin typeface="Palatino"/>
                <a:cs typeface="Palatino"/>
              </a:rPr>
              <a:t>James Baldwin </a:t>
            </a:r>
          </a:p>
          <a:p>
            <a:pPr algn="ctr">
              <a:lnSpc>
                <a:spcPct val="200000"/>
              </a:lnSpc>
              <a:spcBef>
                <a:spcPts val="1200"/>
              </a:spcBef>
            </a:pPr>
            <a:r>
              <a:rPr lang="en-US" sz="2000" i="1" dirty="0">
                <a:latin typeface="Palatino"/>
                <a:cs typeface="Palatino"/>
              </a:rPr>
              <a:t>“Everything has changed, except the way we think.”</a:t>
            </a:r>
            <a:endParaRPr lang="en-US" sz="2000" dirty="0">
              <a:latin typeface="Palatino"/>
              <a:cs typeface="Palatino"/>
            </a:endParaRPr>
          </a:p>
          <a:p>
            <a:pPr algn="ctr">
              <a:lnSpc>
                <a:spcPct val="200000"/>
              </a:lnSpc>
            </a:pPr>
            <a:r>
              <a:rPr lang="en-US" sz="2000" dirty="0">
                <a:latin typeface="Palatino"/>
                <a:cs typeface="Palatino"/>
              </a:rPr>
              <a:t>Albert Einstein (on hearing of the bombing of Hiroshima)</a:t>
            </a:r>
          </a:p>
        </p:txBody>
      </p:sp>
      <p:sp>
        <p:nvSpPr>
          <p:cNvPr id="6" name="Slide Number Placeholder 4"/>
          <p:cNvSpPr>
            <a:spLocks noGrp="1"/>
          </p:cNvSpPr>
          <p:nvPr>
            <p:ph type="sldNum" sz="quarter" idx="12"/>
          </p:nvPr>
        </p:nvSpPr>
        <p:spPr>
          <a:xfrm>
            <a:off x="6629400" y="6172200"/>
            <a:ext cx="1905000" cy="457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1EB7D54-25D4-6A43-86A0-A583B0D10DF2}" type="slidenum">
              <a:rPr lang="en-US" sz="1200">
                <a:latin typeface="Sylfaen" charset="0"/>
              </a:rPr>
              <a:pPr eaLnBrk="1" hangingPunct="1"/>
              <a:t>2</a:t>
            </a:fld>
            <a:endParaRPr lang="en-US" sz="1200" dirty="0">
              <a:latin typeface="Sylfaen" charset="0"/>
            </a:endParaRPr>
          </a:p>
        </p:txBody>
      </p:sp>
    </p:spTree>
    <p:extLst>
      <p:ext uri="{BB962C8B-B14F-4D97-AF65-F5344CB8AC3E}">
        <p14:creationId xmlns:p14="http://schemas.microsoft.com/office/powerpoint/2010/main" val="2476491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a:xfrm>
            <a:off x="0" y="0"/>
            <a:ext cx="9144000" cy="758035"/>
          </a:xfrm>
        </p:spPr>
        <p:txBody>
          <a:bodyPr/>
          <a:lstStyle/>
          <a:p>
            <a:r>
              <a:rPr lang="en-US" dirty="0">
                <a:latin typeface="Palatino" charset="0"/>
                <a:ea typeface="ＭＳ Ｐゴシック" charset="0"/>
                <a:cs typeface="ＭＳ Ｐゴシック" charset="0"/>
              </a:rPr>
              <a:t> Five Ideas to Keep in Mind (1)</a:t>
            </a:r>
          </a:p>
        </p:txBody>
      </p:sp>
      <p:sp>
        <p:nvSpPr>
          <p:cNvPr id="67586" name="Content Placeholder 2"/>
          <p:cNvSpPr>
            <a:spLocks noGrp="1"/>
          </p:cNvSpPr>
          <p:nvPr>
            <p:ph idx="1"/>
          </p:nvPr>
        </p:nvSpPr>
        <p:spPr>
          <a:xfrm>
            <a:off x="308725" y="750689"/>
            <a:ext cx="8458200" cy="5895975"/>
          </a:xfrm>
        </p:spPr>
        <p:txBody>
          <a:bodyPr>
            <a:noAutofit/>
          </a:bodyPr>
          <a:lstStyle/>
          <a:p>
            <a:pPr marL="457200" lvl="0" indent="-457200">
              <a:lnSpc>
                <a:spcPct val="120000"/>
              </a:lnSpc>
              <a:buFont typeface="+mj-lt"/>
              <a:buAutoNum type="arabicPeriod"/>
            </a:pPr>
            <a:r>
              <a:rPr lang="en-US" sz="2000" dirty="0"/>
              <a:t>It is important to understand that “neutrality” can mask bias and even be complicit in preserving it.  We can instead seek to transcend oppression, </a:t>
            </a:r>
            <a:r>
              <a:rPr lang="en-US" sz="2000" i="1" dirty="0"/>
              <a:t>both</a:t>
            </a:r>
            <a:r>
              <a:rPr lang="en-US" sz="2000" dirty="0"/>
              <a:t> for the oppressed and the oppressor, and thereby eliminate it as a source of chronic conflict.  This requires us to be “</a:t>
            </a:r>
            <a:r>
              <a:rPr lang="en-US" sz="2000" dirty="0" err="1"/>
              <a:t>omni</a:t>
            </a:r>
            <a:r>
              <a:rPr lang="en-US" sz="2000" dirty="0"/>
              <a:t>-partial” rather than “neutral,” and on everyone’s side at the same time, without accepting their facts as The Truth for everyone.</a:t>
            </a:r>
          </a:p>
          <a:p>
            <a:pPr marL="457200" lvl="0" indent="-457200">
              <a:lnSpc>
                <a:spcPct val="120000"/>
              </a:lnSpc>
              <a:buFont typeface="+mj-lt"/>
              <a:buAutoNum type="arabicPeriod"/>
            </a:pPr>
            <a:r>
              <a:rPr lang="en-US" sz="2000" dirty="0"/>
              <a:t>It is important to distinguish advocacy for </a:t>
            </a:r>
            <a:r>
              <a:rPr lang="en-US" sz="2000" i="1" dirty="0"/>
              <a:t>positions</a:t>
            </a:r>
            <a:r>
              <a:rPr lang="en-US" sz="2000" dirty="0"/>
              <a:t> – i.e., for particular candidates, proposals or solutions, from </a:t>
            </a:r>
            <a:r>
              <a:rPr lang="en-US" sz="2000" i="1" dirty="0"/>
              <a:t>interests</a:t>
            </a:r>
            <a:r>
              <a:rPr lang="en-US" sz="2000" dirty="0"/>
              <a:t>, as well as from advocacy </a:t>
            </a:r>
            <a:r>
              <a:rPr lang="en-US" sz="2000" i="1" dirty="0"/>
              <a:t>for</a:t>
            </a:r>
            <a:r>
              <a:rPr lang="en-US" sz="2000" dirty="0"/>
              <a:t> democracy, mediation, dialogue, negotiation, and improved collaborative, peace-building processes and relationships; </a:t>
            </a:r>
          </a:p>
          <a:p>
            <a:pPr marL="457200" lvl="0" indent="-457200">
              <a:lnSpc>
                <a:spcPct val="120000"/>
              </a:lnSpc>
              <a:buFont typeface="+mj-lt"/>
              <a:buAutoNum type="arabicPeriod"/>
            </a:pPr>
            <a:r>
              <a:rPr lang="en-US" sz="2000" dirty="0"/>
              <a:t>It is important to acknowledge, encourage and support everyone in advocating and feeling passionately about their favored candidates, proposals or solutions, and not seek to minimize their preferences or convictions, but bring them into creative, problem solving dialogue with one another.</a:t>
            </a:r>
          </a:p>
        </p:txBody>
      </p:sp>
      <p:sp>
        <p:nvSpPr>
          <p:cNvPr id="67587" name="Rectangle 3"/>
          <p:cNvSpPr>
            <a:spLocks noChangeArrowheads="1"/>
          </p:cNvSpPr>
          <p:nvPr/>
        </p:nvSpPr>
        <p:spPr bwMode="auto">
          <a:xfrm>
            <a:off x="4267200" y="6611779"/>
            <a:ext cx="1172116"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000" dirty="0">
                <a:latin typeface="Palatino"/>
                <a:cs typeface="Palatino"/>
              </a:rPr>
              <a:t>© </a:t>
            </a:r>
            <a:r>
              <a:rPr lang="en-US" sz="1000" b="0" dirty="0">
                <a:latin typeface="Palatino"/>
                <a:cs typeface="Palatino"/>
              </a:rPr>
              <a:t>Kenneth</a:t>
            </a:r>
            <a:r>
              <a:rPr lang="en-US" sz="1000" dirty="0">
                <a:latin typeface="Palatino"/>
                <a:cs typeface="Palatino"/>
              </a:rPr>
              <a:t> </a:t>
            </a:r>
            <a:r>
              <a:rPr lang="en-US" sz="1000" b="0" dirty="0" err="1">
                <a:latin typeface="Palatino"/>
                <a:cs typeface="Palatino"/>
              </a:rPr>
              <a:t>Cloke</a:t>
            </a:r>
            <a:endParaRPr lang="en-US" sz="1000" b="0" dirty="0">
              <a:latin typeface="Palatino"/>
              <a:cs typeface="Palatino"/>
            </a:endParaRPr>
          </a:p>
        </p:txBody>
      </p:sp>
      <p:sp>
        <p:nvSpPr>
          <p:cNvPr id="67588" name="Slide Number Placeholder 4"/>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Palatino" charset="0"/>
                <a:ea typeface="ＭＳ Ｐゴシック" charset="0"/>
                <a:cs typeface="ＭＳ Ｐゴシック" charset="0"/>
              </a:defRPr>
            </a:lvl1pPr>
            <a:lvl2pPr marL="742950" indent="-285750">
              <a:defRPr sz="2400" b="1">
                <a:solidFill>
                  <a:schemeClr val="tx1"/>
                </a:solidFill>
                <a:latin typeface="Palatino" charset="0"/>
                <a:ea typeface="ＭＳ Ｐゴシック" charset="0"/>
              </a:defRPr>
            </a:lvl2pPr>
            <a:lvl3pPr marL="1143000" indent="-228600">
              <a:defRPr sz="2400" b="1">
                <a:solidFill>
                  <a:schemeClr val="tx1"/>
                </a:solidFill>
                <a:latin typeface="Palatino" charset="0"/>
                <a:ea typeface="ＭＳ Ｐゴシック" charset="0"/>
              </a:defRPr>
            </a:lvl3pPr>
            <a:lvl4pPr marL="1600200" indent="-228600">
              <a:defRPr sz="2400" b="1">
                <a:solidFill>
                  <a:schemeClr val="tx1"/>
                </a:solidFill>
                <a:latin typeface="Palatino" charset="0"/>
                <a:ea typeface="ＭＳ Ｐゴシック" charset="0"/>
              </a:defRPr>
            </a:lvl4pPr>
            <a:lvl5pPr marL="2057400" indent="-228600">
              <a:defRPr sz="2400" b="1">
                <a:solidFill>
                  <a:schemeClr val="tx1"/>
                </a:solidFill>
                <a:latin typeface="Palatino" charset="0"/>
                <a:ea typeface="ＭＳ Ｐゴシック" charset="0"/>
              </a:defRPr>
            </a:lvl5pPr>
            <a:lvl6pPr marL="2514600" indent="-228600" eaLnBrk="0" fontAlgn="base" hangingPunct="0">
              <a:spcBef>
                <a:spcPct val="0"/>
              </a:spcBef>
              <a:spcAft>
                <a:spcPct val="0"/>
              </a:spcAft>
              <a:defRPr sz="2400" b="1">
                <a:solidFill>
                  <a:schemeClr val="tx1"/>
                </a:solidFill>
                <a:latin typeface="Palatino" charset="0"/>
                <a:ea typeface="ＭＳ Ｐゴシック" charset="0"/>
              </a:defRPr>
            </a:lvl6pPr>
            <a:lvl7pPr marL="2971800" indent="-228600" eaLnBrk="0" fontAlgn="base" hangingPunct="0">
              <a:spcBef>
                <a:spcPct val="0"/>
              </a:spcBef>
              <a:spcAft>
                <a:spcPct val="0"/>
              </a:spcAft>
              <a:defRPr sz="2400" b="1">
                <a:solidFill>
                  <a:schemeClr val="tx1"/>
                </a:solidFill>
                <a:latin typeface="Palatino" charset="0"/>
                <a:ea typeface="ＭＳ Ｐゴシック" charset="0"/>
              </a:defRPr>
            </a:lvl7pPr>
            <a:lvl8pPr marL="3429000" indent="-228600" eaLnBrk="0" fontAlgn="base" hangingPunct="0">
              <a:spcBef>
                <a:spcPct val="0"/>
              </a:spcBef>
              <a:spcAft>
                <a:spcPct val="0"/>
              </a:spcAft>
              <a:defRPr sz="2400" b="1">
                <a:solidFill>
                  <a:schemeClr val="tx1"/>
                </a:solidFill>
                <a:latin typeface="Palatino" charset="0"/>
                <a:ea typeface="ＭＳ Ｐゴシック" charset="0"/>
              </a:defRPr>
            </a:lvl8pPr>
            <a:lvl9pPr marL="3886200" indent="-228600" eaLnBrk="0" fontAlgn="base" hangingPunct="0">
              <a:spcBef>
                <a:spcPct val="0"/>
              </a:spcBef>
              <a:spcAft>
                <a:spcPct val="0"/>
              </a:spcAft>
              <a:defRPr sz="2400" b="1">
                <a:solidFill>
                  <a:schemeClr val="tx1"/>
                </a:solidFill>
                <a:latin typeface="Palatino" charset="0"/>
                <a:ea typeface="ＭＳ Ｐゴシック" charset="0"/>
              </a:defRPr>
            </a:lvl9pPr>
          </a:lstStyle>
          <a:p>
            <a:fld id="{53E0C3A7-C89E-814A-A5CA-1BF89CD66DC4}" type="slidenum">
              <a:rPr lang="en-US" sz="1400" b="0">
                <a:latin typeface="Times" charset="0"/>
              </a:rPr>
              <a:pPr/>
              <a:t>20</a:t>
            </a:fld>
            <a:endParaRPr lang="en-US" sz="1400" b="0" dirty="0">
              <a:latin typeface="Times" charset="0"/>
            </a:endParaRPr>
          </a:p>
        </p:txBody>
      </p:sp>
    </p:spTree>
    <p:extLst>
      <p:ext uri="{BB962C8B-B14F-4D97-AF65-F5344CB8AC3E}">
        <p14:creationId xmlns:p14="http://schemas.microsoft.com/office/powerpoint/2010/main" val="906711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a:xfrm>
            <a:off x="0" y="0"/>
            <a:ext cx="9144000" cy="758035"/>
          </a:xfrm>
        </p:spPr>
        <p:txBody>
          <a:bodyPr/>
          <a:lstStyle/>
          <a:p>
            <a:r>
              <a:rPr lang="en-US" dirty="0">
                <a:latin typeface="Palatino" charset="0"/>
                <a:ea typeface="ＭＳ Ｐゴシック" charset="0"/>
                <a:cs typeface="ＭＳ Ｐゴシック" charset="0"/>
              </a:rPr>
              <a:t> Five Ideas to Keep in Mind (2)</a:t>
            </a:r>
          </a:p>
        </p:txBody>
      </p:sp>
      <p:sp>
        <p:nvSpPr>
          <p:cNvPr id="67586" name="Content Placeholder 2"/>
          <p:cNvSpPr>
            <a:spLocks noGrp="1"/>
          </p:cNvSpPr>
          <p:nvPr>
            <p:ph idx="1"/>
          </p:nvPr>
        </p:nvSpPr>
        <p:spPr>
          <a:xfrm>
            <a:off x="308725" y="715804"/>
            <a:ext cx="8458200" cy="5895975"/>
          </a:xfrm>
        </p:spPr>
        <p:txBody>
          <a:bodyPr>
            <a:noAutofit/>
          </a:bodyPr>
          <a:lstStyle/>
          <a:p>
            <a:pPr marL="457200" lvl="0" indent="-457200">
              <a:lnSpc>
                <a:spcPct val="110000"/>
              </a:lnSpc>
              <a:buFont typeface="+mj-lt"/>
              <a:buAutoNum type="arabicPeriod" startAt="4"/>
            </a:pPr>
            <a:r>
              <a:rPr lang="en-US" sz="2000" dirty="0"/>
              <a:t>It is important to recognize that democracy, like mediation, </a:t>
            </a:r>
            <a:r>
              <a:rPr lang="en-US" sz="2000" i="1" dirty="0"/>
              <a:t>inherently</a:t>
            </a:r>
            <a:r>
              <a:rPr lang="en-US" sz="2000" dirty="0"/>
              <a:t> requires processes and relationships that are inclusive, diverse, egalitarian, and collaborative; that encourage and support joint problem solving, dialogue, consensus building, collaborative negotiation, mediation, and interest- rather than power- or rights-based communications; that become far less effective where processes and relationships are hierarchical, discriminatory, unequal, and adversarial or highly competitive.</a:t>
            </a:r>
          </a:p>
          <a:p>
            <a:pPr marL="457200" lvl="0" indent="-457200">
              <a:lnSpc>
                <a:spcPct val="110000"/>
              </a:lnSpc>
              <a:buFont typeface="+mj-lt"/>
              <a:buAutoNum type="arabicPeriod" startAt="4"/>
            </a:pPr>
            <a:r>
              <a:rPr lang="en-US" sz="2000" dirty="0"/>
              <a:t>It is essential for us to learn how to adapt and apply conflict resolution processes and relationships so as to encourage democracy – not so its values and principles will survive -- but so that it can </a:t>
            </a:r>
            <a:r>
              <a:rPr lang="en-US" sz="2000" i="1" dirty="0"/>
              <a:t>evolve</a:t>
            </a:r>
            <a:r>
              <a:rPr lang="en-US" sz="2000" dirty="0"/>
              <a:t> to higher orders of communication, participation and collaborative engagement.  Indeed, it is the </a:t>
            </a:r>
            <a:r>
              <a:rPr lang="en-US" sz="2000" i="1" dirty="0"/>
              <a:t>inability</a:t>
            </a:r>
            <a:r>
              <a:rPr lang="en-US" sz="2000" dirty="0"/>
              <a:t> to resolve intensely adversarial political disputes that keeps lower orders of democracy (and conflict resolution) from evolving, and fuels the desire for autocratic leaders to end conflicts by deciding for one side and against the other; by suppressing diversity and crushing dissent. </a:t>
            </a:r>
          </a:p>
        </p:txBody>
      </p:sp>
      <p:sp>
        <p:nvSpPr>
          <p:cNvPr id="67587" name="Rectangle 3"/>
          <p:cNvSpPr>
            <a:spLocks noChangeArrowheads="1"/>
          </p:cNvSpPr>
          <p:nvPr/>
        </p:nvSpPr>
        <p:spPr bwMode="auto">
          <a:xfrm>
            <a:off x="4267200" y="6611779"/>
            <a:ext cx="1172116"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000" dirty="0">
                <a:latin typeface="Palatino"/>
                <a:cs typeface="Palatino"/>
              </a:rPr>
              <a:t>© </a:t>
            </a:r>
            <a:r>
              <a:rPr lang="en-US" sz="1000" b="0" dirty="0">
                <a:latin typeface="Palatino"/>
                <a:cs typeface="Palatino"/>
              </a:rPr>
              <a:t>Kenneth</a:t>
            </a:r>
            <a:r>
              <a:rPr lang="en-US" sz="1000" dirty="0">
                <a:latin typeface="Palatino"/>
                <a:cs typeface="Palatino"/>
              </a:rPr>
              <a:t> </a:t>
            </a:r>
            <a:r>
              <a:rPr lang="en-US" sz="1000" b="0" dirty="0" err="1">
                <a:latin typeface="Palatino"/>
                <a:cs typeface="Palatino"/>
              </a:rPr>
              <a:t>Cloke</a:t>
            </a:r>
            <a:endParaRPr lang="en-US" sz="1000" b="0" dirty="0">
              <a:latin typeface="Palatino"/>
              <a:cs typeface="Palatino"/>
            </a:endParaRPr>
          </a:p>
        </p:txBody>
      </p:sp>
      <p:sp>
        <p:nvSpPr>
          <p:cNvPr id="67588" name="Slide Number Placeholder 4"/>
          <p:cNvSpPr>
            <a:spLocks noGrp="1"/>
          </p:cNvSpPr>
          <p:nvPr>
            <p:ph type="sldNum" sz="quarter" idx="12"/>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Palatino" charset="0"/>
                <a:ea typeface="ＭＳ Ｐゴシック" charset="0"/>
                <a:cs typeface="ＭＳ Ｐゴシック" charset="0"/>
              </a:defRPr>
            </a:lvl1pPr>
            <a:lvl2pPr marL="742950" indent="-285750">
              <a:defRPr sz="2400" b="1">
                <a:solidFill>
                  <a:schemeClr val="tx1"/>
                </a:solidFill>
                <a:latin typeface="Palatino" charset="0"/>
                <a:ea typeface="ＭＳ Ｐゴシック" charset="0"/>
              </a:defRPr>
            </a:lvl2pPr>
            <a:lvl3pPr marL="1143000" indent="-228600">
              <a:defRPr sz="2400" b="1">
                <a:solidFill>
                  <a:schemeClr val="tx1"/>
                </a:solidFill>
                <a:latin typeface="Palatino" charset="0"/>
                <a:ea typeface="ＭＳ Ｐゴシック" charset="0"/>
              </a:defRPr>
            </a:lvl3pPr>
            <a:lvl4pPr marL="1600200" indent="-228600">
              <a:defRPr sz="2400" b="1">
                <a:solidFill>
                  <a:schemeClr val="tx1"/>
                </a:solidFill>
                <a:latin typeface="Palatino" charset="0"/>
                <a:ea typeface="ＭＳ Ｐゴシック" charset="0"/>
              </a:defRPr>
            </a:lvl4pPr>
            <a:lvl5pPr marL="2057400" indent="-228600">
              <a:defRPr sz="2400" b="1">
                <a:solidFill>
                  <a:schemeClr val="tx1"/>
                </a:solidFill>
                <a:latin typeface="Palatino" charset="0"/>
                <a:ea typeface="ＭＳ Ｐゴシック" charset="0"/>
              </a:defRPr>
            </a:lvl5pPr>
            <a:lvl6pPr marL="2514600" indent="-228600" eaLnBrk="0" fontAlgn="base" hangingPunct="0">
              <a:spcBef>
                <a:spcPct val="0"/>
              </a:spcBef>
              <a:spcAft>
                <a:spcPct val="0"/>
              </a:spcAft>
              <a:defRPr sz="2400" b="1">
                <a:solidFill>
                  <a:schemeClr val="tx1"/>
                </a:solidFill>
                <a:latin typeface="Palatino" charset="0"/>
                <a:ea typeface="ＭＳ Ｐゴシック" charset="0"/>
              </a:defRPr>
            </a:lvl6pPr>
            <a:lvl7pPr marL="2971800" indent="-228600" eaLnBrk="0" fontAlgn="base" hangingPunct="0">
              <a:spcBef>
                <a:spcPct val="0"/>
              </a:spcBef>
              <a:spcAft>
                <a:spcPct val="0"/>
              </a:spcAft>
              <a:defRPr sz="2400" b="1">
                <a:solidFill>
                  <a:schemeClr val="tx1"/>
                </a:solidFill>
                <a:latin typeface="Palatino" charset="0"/>
                <a:ea typeface="ＭＳ Ｐゴシック" charset="0"/>
              </a:defRPr>
            </a:lvl7pPr>
            <a:lvl8pPr marL="3429000" indent="-228600" eaLnBrk="0" fontAlgn="base" hangingPunct="0">
              <a:spcBef>
                <a:spcPct val="0"/>
              </a:spcBef>
              <a:spcAft>
                <a:spcPct val="0"/>
              </a:spcAft>
              <a:defRPr sz="2400" b="1">
                <a:solidFill>
                  <a:schemeClr val="tx1"/>
                </a:solidFill>
                <a:latin typeface="Palatino" charset="0"/>
                <a:ea typeface="ＭＳ Ｐゴシック" charset="0"/>
              </a:defRPr>
            </a:lvl8pPr>
            <a:lvl9pPr marL="3886200" indent="-228600" eaLnBrk="0" fontAlgn="base" hangingPunct="0">
              <a:spcBef>
                <a:spcPct val="0"/>
              </a:spcBef>
              <a:spcAft>
                <a:spcPct val="0"/>
              </a:spcAft>
              <a:defRPr sz="2400" b="1">
                <a:solidFill>
                  <a:schemeClr val="tx1"/>
                </a:solidFill>
                <a:latin typeface="Palatino" charset="0"/>
                <a:ea typeface="ＭＳ Ｐゴシック" charset="0"/>
              </a:defRPr>
            </a:lvl9pPr>
          </a:lstStyle>
          <a:p>
            <a:fld id="{53E0C3A7-C89E-814A-A5CA-1BF89CD66DC4}" type="slidenum">
              <a:rPr lang="en-US" sz="1400" b="0">
                <a:latin typeface="Times" charset="0"/>
              </a:rPr>
              <a:pPr/>
              <a:t>21</a:t>
            </a:fld>
            <a:endParaRPr lang="en-US" sz="1400" b="0" dirty="0">
              <a:latin typeface="Times" charset="0"/>
            </a:endParaRPr>
          </a:p>
        </p:txBody>
      </p:sp>
    </p:spTree>
    <p:extLst>
      <p:ext uri="{BB962C8B-B14F-4D97-AF65-F5344CB8AC3E}">
        <p14:creationId xmlns:p14="http://schemas.microsoft.com/office/powerpoint/2010/main" val="631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20"/>
            <a:ext cx="9144000" cy="808634"/>
          </a:xfrm>
        </p:spPr>
        <p:txBody>
          <a:bodyPr>
            <a:normAutofit/>
          </a:bodyPr>
          <a:lstStyle/>
          <a:p>
            <a:r>
              <a:rPr lang="en-US" sz="3600" b="1" dirty="0">
                <a:latin typeface="Palatino"/>
                <a:cs typeface="Palatino"/>
              </a:rPr>
              <a:t>Five Crises (and Maybe Six)</a:t>
            </a:r>
          </a:p>
        </p:txBody>
      </p:sp>
      <p:sp>
        <p:nvSpPr>
          <p:cNvPr id="3" name="Content Placeholder 2"/>
          <p:cNvSpPr>
            <a:spLocks noGrp="1"/>
          </p:cNvSpPr>
          <p:nvPr>
            <p:ph idx="1"/>
          </p:nvPr>
        </p:nvSpPr>
        <p:spPr>
          <a:xfrm>
            <a:off x="476250" y="710039"/>
            <a:ext cx="8210550" cy="6044774"/>
          </a:xfrm>
        </p:spPr>
        <p:txBody>
          <a:bodyPr>
            <a:noAutofit/>
          </a:bodyPr>
          <a:lstStyle/>
          <a:p>
            <a:pPr marL="457200" indent="-457200">
              <a:buFont typeface="+mj-lt"/>
              <a:buAutoNum type="arabicPeriod"/>
            </a:pPr>
            <a:r>
              <a:rPr lang="en-US" sz="2000" i="1" dirty="0"/>
              <a:t>A Social Crisis</a:t>
            </a:r>
            <a:r>
              <a:rPr lang="en-US" sz="2000" dirty="0"/>
              <a:t>: Sparked by racism and police brutality, but extending also to violence and discrimination against women, LGBTQ people, Jews, Muslims, Asians, and others</a:t>
            </a:r>
          </a:p>
          <a:p>
            <a:pPr marL="457200" indent="-457200">
              <a:buFont typeface="+mj-lt"/>
              <a:buAutoNum type="arabicPeriod"/>
            </a:pPr>
            <a:r>
              <a:rPr lang="en-US" sz="2000" i="1" dirty="0"/>
              <a:t>An Economic Crisis</a:t>
            </a:r>
            <a:r>
              <a:rPr lang="en-US" sz="2000" dirty="0"/>
              <a:t>: Sparked by the global lock-down, but extending also to inequity, poverty, class exploitation, and prioritization of profits over people</a:t>
            </a:r>
          </a:p>
          <a:p>
            <a:pPr marL="457200" indent="-457200">
              <a:buFont typeface="+mj-lt"/>
              <a:buAutoNum type="arabicPeriod"/>
            </a:pPr>
            <a:r>
              <a:rPr lang="en-US" sz="2000" i="1" dirty="0"/>
              <a:t>A Political Crisis</a:t>
            </a:r>
            <a:r>
              <a:rPr lang="en-US" sz="2000" dirty="0"/>
              <a:t>: Sparked by denial of the right to vote, but extending also to gerrymandering, the Electoral College, and even to democracy itself</a:t>
            </a:r>
          </a:p>
          <a:p>
            <a:pPr marL="457200" indent="-457200">
              <a:buFont typeface="+mj-lt"/>
              <a:buAutoNum type="arabicPeriod"/>
            </a:pPr>
            <a:r>
              <a:rPr lang="en-US" sz="2000" i="1" dirty="0"/>
              <a:t>A Health Crisis</a:t>
            </a:r>
            <a:r>
              <a:rPr lang="en-US" sz="2000" dirty="0"/>
              <a:t>: Sparked by the Corona virus, but extending also to Ebola and other diseases, the availability of health care, drug resistance, and attacks on the World Health Organization</a:t>
            </a:r>
          </a:p>
          <a:p>
            <a:pPr marL="457200" indent="-457200">
              <a:buFont typeface="+mj-lt"/>
              <a:buAutoNum type="arabicPeriod"/>
            </a:pPr>
            <a:r>
              <a:rPr lang="en-US" sz="2000" i="1" dirty="0"/>
              <a:t>An Ecological and Environmental Crisis</a:t>
            </a:r>
            <a:r>
              <a:rPr lang="en-US" sz="2000" dirty="0"/>
              <a:t>: Sparked by global warming and species extinctions, but extending also to air, water and soil pollution</a:t>
            </a:r>
          </a:p>
          <a:p>
            <a:pPr marL="0" indent="0">
              <a:buNone/>
            </a:pPr>
            <a:r>
              <a:rPr lang="en-US" sz="2000" dirty="0"/>
              <a:t>Notice that these interconnect, each making the others worse, and more difficult to solve one unless we solve all the others, therefore leading potentially to a sixth,</a:t>
            </a:r>
            <a:r>
              <a:rPr lang="en-US" sz="2000" i="1" dirty="0"/>
              <a:t> Universal </a:t>
            </a:r>
            <a:r>
              <a:rPr lang="en-US" sz="2000" dirty="0"/>
              <a:t>or </a:t>
            </a:r>
            <a:r>
              <a:rPr lang="en-US" sz="2000" i="1" dirty="0"/>
              <a:t>General Crisis.</a:t>
            </a:r>
            <a:endParaRPr lang="en-US" sz="2000" dirty="0"/>
          </a:p>
        </p:txBody>
      </p:sp>
      <p:sp>
        <p:nvSpPr>
          <p:cNvPr id="5" name="TextBox 4"/>
          <p:cNvSpPr txBox="1"/>
          <p:nvPr/>
        </p:nvSpPr>
        <p:spPr>
          <a:xfrm>
            <a:off x="-529167" y="3767667"/>
            <a:ext cx="184666" cy="369332"/>
          </a:xfrm>
          <a:prstGeom prst="rect">
            <a:avLst/>
          </a:prstGeom>
          <a:noFill/>
        </p:spPr>
        <p:txBody>
          <a:bodyPr wrap="none" rtlCol="0">
            <a:spAutoFit/>
          </a:bodyPr>
          <a:lstStyle/>
          <a:p>
            <a:endParaRPr lang="en-US" dirty="0"/>
          </a:p>
        </p:txBody>
      </p:sp>
      <p:sp>
        <p:nvSpPr>
          <p:cNvPr id="6" name="Slide Number Placeholder 4"/>
          <p:cNvSpPr>
            <a:spLocks noGrp="1"/>
          </p:cNvSpPr>
          <p:nvPr>
            <p:ph type="sldNum" sz="quarter" idx="12"/>
          </p:nvPr>
        </p:nvSpPr>
        <p:spPr>
          <a:xfrm>
            <a:off x="6781800" y="6297613"/>
            <a:ext cx="1905000" cy="457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fld id="{86328DFF-32ED-1F4C-8B04-909DF872958C}" type="slidenum">
              <a:rPr lang="en-US" sz="1400"/>
              <a:pPr/>
              <a:t>3</a:t>
            </a:fld>
            <a:endParaRPr lang="en-US" sz="1400" dirty="0"/>
          </a:p>
        </p:txBody>
      </p:sp>
      <p:sp>
        <p:nvSpPr>
          <p:cNvPr id="7" name="Rectangle 3"/>
          <p:cNvSpPr>
            <a:spLocks noChangeArrowheads="1"/>
          </p:cNvSpPr>
          <p:nvPr/>
        </p:nvSpPr>
        <p:spPr bwMode="auto">
          <a:xfrm>
            <a:off x="4038600" y="6546352"/>
            <a:ext cx="1352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200" b="0" dirty="0">
                <a:latin typeface="Palatino"/>
                <a:cs typeface="Palatino"/>
              </a:rPr>
              <a:t>© Kenneth </a:t>
            </a:r>
            <a:r>
              <a:rPr lang="en-US" sz="1200" b="0" dirty="0" err="1">
                <a:latin typeface="Palatino"/>
                <a:cs typeface="Palatino"/>
              </a:rPr>
              <a:t>Cloke</a:t>
            </a:r>
            <a:endParaRPr lang="en-US" sz="1200" b="0" dirty="0">
              <a:latin typeface="Palatino"/>
              <a:cs typeface="Palatino"/>
            </a:endParaRPr>
          </a:p>
        </p:txBody>
      </p:sp>
    </p:spTree>
    <p:extLst>
      <p:ext uri="{BB962C8B-B14F-4D97-AF65-F5344CB8AC3E}">
        <p14:creationId xmlns:p14="http://schemas.microsoft.com/office/powerpoint/2010/main" val="1515054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20"/>
            <a:ext cx="9144000" cy="808634"/>
          </a:xfrm>
        </p:spPr>
        <p:txBody>
          <a:bodyPr>
            <a:normAutofit/>
          </a:bodyPr>
          <a:lstStyle/>
          <a:p>
            <a:r>
              <a:rPr lang="en-US" sz="3600" b="1" dirty="0">
                <a:latin typeface="Palatino"/>
                <a:cs typeface="Palatino"/>
              </a:rPr>
              <a:t>Some Post-Pandemic Roles for Mediators</a:t>
            </a:r>
          </a:p>
        </p:txBody>
      </p:sp>
      <p:sp>
        <p:nvSpPr>
          <p:cNvPr id="3" name="Content Placeholder 2"/>
          <p:cNvSpPr>
            <a:spLocks noGrp="1"/>
          </p:cNvSpPr>
          <p:nvPr>
            <p:ph idx="1"/>
          </p:nvPr>
        </p:nvSpPr>
        <p:spPr>
          <a:xfrm>
            <a:off x="333576" y="674935"/>
            <a:ext cx="8229600" cy="6070452"/>
          </a:xfrm>
        </p:spPr>
        <p:txBody>
          <a:bodyPr>
            <a:normAutofit fontScale="92500" lnSpcReduction="20000"/>
          </a:bodyPr>
          <a:lstStyle/>
          <a:p>
            <a:pPr>
              <a:lnSpc>
                <a:spcPct val="120000"/>
              </a:lnSpc>
            </a:pPr>
            <a:r>
              <a:rPr lang="en-US" sz="2000" dirty="0">
                <a:latin typeface="Palatino"/>
                <a:cs typeface="Palatino"/>
              </a:rPr>
              <a:t>Zooming, Online Mediations, and Building Virtual Empathy/Intimacy</a:t>
            </a:r>
          </a:p>
          <a:p>
            <a:pPr>
              <a:lnSpc>
                <a:spcPct val="120000"/>
              </a:lnSpc>
            </a:pPr>
            <a:r>
              <a:rPr lang="en-US" sz="2000" dirty="0">
                <a:latin typeface="Palatino"/>
                <a:cs typeface="Palatino"/>
              </a:rPr>
              <a:t>Mediating Health Care Issues with Providers, Patients and Families</a:t>
            </a:r>
          </a:p>
          <a:p>
            <a:pPr>
              <a:lnSpc>
                <a:spcPct val="120000"/>
              </a:lnSpc>
            </a:pPr>
            <a:r>
              <a:rPr lang="en-US" sz="2000" dirty="0">
                <a:latin typeface="Palatino"/>
                <a:cs typeface="Palatino"/>
              </a:rPr>
              <a:t>Mediating Hospice and End of Life Conversations</a:t>
            </a:r>
          </a:p>
          <a:p>
            <a:pPr>
              <a:lnSpc>
                <a:spcPct val="120000"/>
              </a:lnSpc>
            </a:pPr>
            <a:r>
              <a:rPr lang="en-US" sz="2000" dirty="0">
                <a:latin typeface="Palatino"/>
                <a:cs typeface="Palatino"/>
              </a:rPr>
              <a:t>Mediating Grief and Loss</a:t>
            </a:r>
          </a:p>
          <a:p>
            <a:pPr>
              <a:lnSpc>
                <a:spcPct val="120000"/>
              </a:lnSpc>
            </a:pPr>
            <a:r>
              <a:rPr lang="en-US" sz="2000" dirty="0">
                <a:latin typeface="Palatino"/>
                <a:cs typeface="Palatino"/>
              </a:rPr>
              <a:t>Facilitating Communications, Dialogues, Storytelling, Problem Solving, Collaborative Negotiation and Consensus Building in Communities</a:t>
            </a:r>
          </a:p>
          <a:p>
            <a:pPr>
              <a:lnSpc>
                <a:spcPct val="120000"/>
              </a:lnSpc>
            </a:pPr>
            <a:r>
              <a:rPr lang="en-US" sz="2000" dirty="0">
                <a:latin typeface="Palatino"/>
                <a:cs typeface="Palatino"/>
              </a:rPr>
              <a:t>Trauma Informed Mediation/Collaborative Practice Consortiums</a:t>
            </a:r>
          </a:p>
          <a:p>
            <a:pPr>
              <a:lnSpc>
                <a:spcPct val="120000"/>
              </a:lnSpc>
            </a:pPr>
            <a:r>
              <a:rPr lang="en-US" sz="2000" dirty="0">
                <a:latin typeface="Palatino"/>
                <a:cs typeface="Palatino"/>
              </a:rPr>
              <a:t>Mediating Spousal Battering Issues, Visitation and Co-Parenting Conflicts</a:t>
            </a:r>
          </a:p>
          <a:p>
            <a:pPr>
              <a:lnSpc>
                <a:spcPct val="120000"/>
              </a:lnSpc>
            </a:pPr>
            <a:r>
              <a:rPr lang="en-US" sz="2000" dirty="0">
                <a:latin typeface="Palatino"/>
                <a:cs typeface="Palatino"/>
              </a:rPr>
              <a:t>Mediating Return to Work/School Mediations</a:t>
            </a:r>
          </a:p>
          <a:p>
            <a:pPr>
              <a:lnSpc>
                <a:spcPct val="120000"/>
              </a:lnSpc>
            </a:pPr>
            <a:r>
              <a:rPr lang="en-US" sz="2000" dirty="0">
                <a:latin typeface="Palatino"/>
                <a:cs typeface="Palatino"/>
              </a:rPr>
              <a:t>Labor/Management Disputes and Control over Working Conditions</a:t>
            </a:r>
          </a:p>
          <a:p>
            <a:pPr>
              <a:lnSpc>
                <a:spcPct val="120000"/>
              </a:lnSpc>
            </a:pPr>
            <a:r>
              <a:rPr lang="en-US" sz="2000" dirty="0">
                <a:latin typeface="Palatino"/>
                <a:cs typeface="Palatino"/>
              </a:rPr>
              <a:t>After-Shock of Mental Illness, Empathy Fatigue</a:t>
            </a:r>
          </a:p>
          <a:p>
            <a:pPr>
              <a:lnSpc>
                <a:spcPct val="120000"/>
              </a:lnSpc>
            </a:pPr>
            <a:r>
              <a:rPr lang="en-US" sz="2000" dirty="0">
                <a:latin typeface="Palatino"/>
                <a:cs typeface="Palatino"/>
              </a:rPr>
              <a:t>The Multi-Door Courthouse and Institutional Capacity Building</a:t>
            </a:r>
          </a:p>
          <a:p>
            <a:pPr>
              <a:lnSpc>
                <a:spcPct val="120000"/>
              </a:lnSpc>
            </a:pPr>
            <a:r>
              <a:rPr lang="en-US" sz="2000" dirty="0">
                <a:latin typeface="Palatino"/>
                <a:cs typeface="Palatino"/>
              </a:rPr>
              <a:t>Facilitating Political Dialogues and Large Group Consensus Building</a:t>
            </a:r>
          </a:p>
          <a:p>
            <a:pPr>
              <a:lnSpc>
                <a:spcPct val="120000"/>
              </a:lnSpc>
            </a:pPr>
            <a:r>
              <a:rPr lang="en-US" sz="2000" dirty="0">
                <a:latin typeface="Palatino"/>
                <a:cs typeface="Palatino"/>
              </a:rPr>
              <a:t>Mediating Social and Political Divisiveness in Political, Environmental and Social Justice Organizations, Civil Society and Public Institutions</a:t>
            </a:r>
          </a:p>
          <a:p>
            <a:pPr>
              <a:lnSpc>
                <a:spcPct val="120000"/>
              </a:lnSpc>
            </a:pPr>
            <a:r>
              <a:rPr lang="en-US" sz="2000" dirty="0">
                <a:latin typeface="Palatino"/>
                <a:cs typeface="Palatino"/>
              </a:rPr>
              <a:t>Global Collaborations and Conflict Resolution Systems Design</a:t>
            </a:r>
          </a:p>
        </p:txBody>
      </p:sp>
      <p:sp>
        <p:nvSpPr>
          <p:cNvPr id="4" name="Slide Number Placeholder 4"/>
          <p:cNvSpPr>
            <a:spLocks noGrp="1"/>
          </p:cNvSpPr>
          <p:nvPr>
            <p:ph type="sldNum" sz="quarter" idx="12"/>
          </p:nvPr>
        </p:nvSpPr>
        <p:spPr>
          <a:xfrm>
            <a:off x="6781800" y="6298385"/>
            <a:ext cx="1905000" cy="457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1EB7D54-25D4-6A43-86A0-A583B0D10DF2}" type="slidenum">
              <a:rPr lang="en-US" sz="1200">
                <a:solidFill>
                  <a:srgbClr val="898989"/>
                </a:solidFill>
                <a:latin typeface="Sylfaen" charset="0"/>
              </a:rPr>
              <a:pPr eaLnBrk="1" hangingPunct="1"/>
              <a:t>4</a:t>
            </a:fld>
            <a:endParaRPr lang="en-US" sz="1200" dirty="0">
              <a:solidFill>
                <a:srgbClr val="898989"/>
              </a:solidFill>
              <a:latin typeface="Sylfaen" charset="0"/>
            </a:endParaRPr>
          </a:p>
        </p:txBody>
      </p:sp>
      <p:sp>
        <p:nvSpPr>
          <p:cNvPr id="5" name="Footer Placeholder 3"/>
          <p:cNvSpPr>
            <a:spLocks noGrp="1"/>
          </p:cNvSpPr>
          <p:nvPr>
            <p:ph type="ftr" sz="quarter" idx="11"/>
          </p:nvPr>
        </p:nvSpPr>
        <p:spPr>
          <a:xfrm>
            <a:off x="3124200" y="6440587"/>
            <a:ext cx="2895600" cy="3048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000"/>
              <a:t>© Kenneth Cloke</a:t>
            </a:r>
            <a:endParaRPr lang="en-US" sz="1400"/>
          </a:p>
        </p:txBody>
      </p:sp>
    </p:spTree>
    <p:extLst>
      <p:ext uri="{BB962C8B-B14F-4D97-AF65-F5344CB8AC3E}">
        <p14:creationId xmlns:p14="http://schemas.microsoft.com/office/powerpoint/2010/main" val="1497132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20"/>
            <a:ext cx="9144000" cy="967390"/>
          </a:xfrm>
        </p:spPr>
        <p:txBody>
          <a:bodyPr>
            <a:normAutofit/>
          </a:bodyPr>
          <a:lstStyle/>
          <a:p>
            <a:r>
              <a:rPr lang="en-US" sz="3600" b="1" dirty="0">
                <a:latin typeface="Palatino"/>
                <a:cs typeface="Palatino"/>
              </a:rPr>
              <a:t>What are Racism, Sexism, Homophobia?</a:t>
            </a:r>
          </a:p>
        </p:txBody>
      </p:sp>
      <p:sp>
        <p:nvSpPr>
          <p:cNvPr id="3" name="Content Placeholder 2"/>
          <p:cNvSpPr>
            <a:spLocks noGrp="1"/>
          </p:cNvSpPr>
          <p:nvPr>
            <p:ph idx="1"/>
          </p:nvPr>
        </p:nvSpPr>
        <p:spPr>
          <a:xfrm>
            <a:off x="457200" y="720039"/>
            <a:ext cx="8229600" cy="5916246"/>
          </a:xfrm>
        </p:spPr>
        <p:txBody>
          <a:bodyPr>
            <a:normAutofit fontScale="92500" lnSpcReduction="20000"/>
          </a:bodyPr>
          <a:lstStyle/>
          <a:p>
            <a:pPr marL="0" indent="0" algn="ctr">
              <a:lnSpc>
                <a:spcPct val="120000"/>
              </a:lnSpc>
              <a:spcBef>
                <a:spcPts val="600"/>
              </a:spcBef>
              <a:buNone/>
            </a:pPr>
            <a:r>
              <a:rPr lang="en-US" sz="1900" i="1" dirty="0"/>
              <a:t>[Plus, Ageism, Classism, Xenophobia, Religious Intolerance, </a:t>
            </a:r>
            <a:r>
              <a:rPr lang="en-US" sz="1900" dirty="0"/>
              <a:t>Anti-Semitism, </a:t>
            </a:r>
            <a:r>
              <a:rPr lang="en-US" sz="1900" dirty="0" err="1"/>
              <a:t>Islamophobia</a:t>
            </a:r>
            <a:r>
              <a:rPr lang="en-US" sz="1900" dirty="0"/>
              <a:t>, </a:t>
            </a:r>
            <a:r>
              <a:rPr lang="en-US" sz="1900" i="1" dirty="0"/>
              <a:t>Nationalism, etc. </a:t>
            </a:r>
            <a:r>
              <a:rPr lang="mr-IN" sz="1900" i="1" dirty="0"/>
              <a:t>–</a:t>
            </a:r>
            <a:r>
              <a:rPr lang="en-US" sz="1900" i="1" dirty="0"/>
              <a:t> Some Alternative Definitions]</a:t>
            </a:r>
          </a:p>
          <a:p>
            <a:pPr marL="457200" indent="-457200">
              <a:lnSpc>
                <a:spcPct val="120000"/>
              </a:lnSpc>
              <a:spcBef>
                <a:spcPts val="600"/>
              </a:spcBef>
              <a:buFont typeface="+mj-lt"/>
              <a:buAutoNum type="arabicPeriod"/>
            </a:pPr>
            <a:r>
              <a:rPr lang="en-US" sz="2000" dirty="0">
                <a:latin typeface="Palatino"/>
                <a:cs typeface="Palatino"/>
              </a:rPr>
              <a:t>Language or behaviors that assert or assume dominance or superiority</a:t>
            </a:r>
          </a:p>
          <a:p>
            <a:pPr marL="457200" indent="-457200">
              <a:lnSpc>
                <a:spcPct val="120000"/>
              </a:lnSpc>
              <a:spcBef>
                <a:spcPts val="600"/>
              </a:spcBef>
              <a:buFont typeface="+mj-lt"/>
              <a:buAutoNum type="arabicPeriod"/>
            </a:pPr>
            <a:r>
              <a:rPr lang="en-US" sz="2000" dirty="0">
                <a:latin typeface="Palatino"/>
                <a:cs typeface="Palatino"/>
              </a:rPr>
              <a:t>Means of acquiring unequal and inequitable social status, economic wealth or political power; or justifications for their unfair distribution</a:t>
            </a:r>
          </a:p>
          <a:p>
            <a:pPr marL="457200" indent="-457200">
              <a:lnSpc>
                <a:spcPct val="120000"/>
              </a:lnSpc>
              <a:spcBef>
                <a:spcPts val="600"/>
              </a:spcBef>
              <a:buFont typeface="+mj-lt"/>
              <a:buAutoNum type="arabicPeriod"/>
            </a:pPr>
            <a:r>
              <a:rPr lang="en-US" sz="2000" dirty="0">
                <a:latin typeface="Palatino"/>
                <a:cs typeface="Palatino"/>
              </a:rPr>
              <a:t>Systems, whether in couples, families, organizations, cultures or societies, that routinely recreate inequality and inequity</a:t>
            </a:r>
          </a:p>
          <a:p>
            <a:pPr marL="457200" indent="-457200">
              <a:lnSpc>
                <a:spcPct val="120000"/>
              </a:lnSpc>
              <a:spcBef>
                <a:spcPts val="600"/>
              </a:spcBef>
              <a:buFont typeface="+mj-lt"/>
              <a:buAutoNum type="arabicPeriod"/>
            </a:pPr>
            <a:r>
              <a:rPr lang="en-US" sz="2000" dirty="0">
                <a:latin typeface="Palatino"/>
                <a:cs typeface="Palatino"/>
              </a:rPr>
              <a:t>Efforts to diminish, reduce, subordinate, or de-humanize others</a:t>
            </a:r>
          </a:p>
          <a:p>
            <a:pPr marL="457200" indent="-457200">
              <a:lnSpc>
                <a:spcPct val="120000"/>
              </a:lnSpc>
              <a:spcBef>
                <a:spcPts val="600"/>
              </a:spcBef>
              <a:buFont typeface="+mj-lt"/>
              <a:buAutoNum type="arabicPeriod"/>
            </a:pPr>
            <a:r>
              <a:rPr lang="en-US" sz="2000" dirty="0"/>
              <a:t>D</a:t>
            </a:r>
            <a:r>
              <a:rPr lang="en-US" sz="2000" dirty="0">
                <a:latin typeface="Palatino"/>
                <a:cs typeface="Palatino"/>
              </a:rPr>
              <a:t>ifferences in how we respond to others as a group or class</a:t>
            </a:r>
          </a:p>
          <a:p>
            <a:pPr marL="457200" indent="-457200">
              <a:lnSpc>
                <a:spcPct val="120000"/>
              </a:lnSpc>
              <a:spcBef>
                <a:spcPts val="600"/>
              </a:spcBef>
              <a:buFont typeface="+mj-lt"/>
              <a:buAutoNum type="arabicPeriod"/>
            </a:pPr>
            <a:r>
              <a:rPr lang="en-US" sz="2000" dirty="0">
                <a:latin typeface="Palatino"/>
                <a:cs typeface="Palatino"/>
              </a:rPr>
              <a:t>Unconscious use of cognitive biases, stereotypes, and “fast” thinking</a:t>
            </a:r>
          </a:p>
          <a:p>
            <a:pPr marL="457200" indent="-457200">
              <a:lnSpc>
                <a:spcPct val="120000"/>
              </a:lnSpc>
              <a:spcBef>
                <a:spcPts val="600"/>
              </a:spcBef>
              <a:buFont typeface="+mj-lt"/>
              <a:buAutoNum type="arabicPeriod"/>
            </a:pPr>
            <a:r>
              <a:rPr lang="en-US" sz="2000" dirty="0">
                <a:latin typeface="Palatino"/>
                <a:cs typeface="Palatino"/>
              </a:rPr>
              <a:t>Methods for disarming empathy and compassion in order to harm others, and their replacement with arrogance, disrespect, and disgust</a:t>
            </a:r>
          </a:p>
          <a:p>
            <a:pPr marL="457200" indent="-457200">
              <a:lnSpc>
                <a:spcPct val="120000"/>
              </a:lnSpc>
              <a:spcBef>
                <a:spcPts val="600"/>
              </a:spcBef>
              <a:buFont typeface="+mj-lt"/>
              <a:buAutoNum type="arabicPeriod"/>
            </a:pPr>
            <a:r>
              <a:rPr lang="en-US" sz="2000" dirty="0"/>
              <a:t>Biased narratives, stories, rationalizations, and e</a:t>
            </a:r>
            <a:r>
              <a:rPr lang="en-US" sz="2000" dirty="0">
                <a:latin typeface="Palatino"/>
                <a:cs typeface="Palatino"/>
              </a:rPr>
              <a:t>xplanations for hostile, adversarial, and disrespectful behavior toward others</a:t>
            </a:r>
          </a:p>
          <a:p>
            <a:pPr marL="457200" indent="-457200">
              <a:lnSpc>
                <a:spcPct val="120000"/>
              </a:lnSpc>
              <a:spcBef>
                <a:spcPts val="600"/>
              </a:spcBef>
              <a:buFont typeface="+mj-lt"/>
              <a:buAutoNum type="arabicPeriod"/>
            </a:pPr>
            <a:r>
              <a:rPr lang="en-US" sz="2000" dirty="0"/>
              <a:t>U</a:t>
            </a:r>
            <a:r>
              <a:rPr lang="en-US" sz="2000" dirty="0">
                <a:latin typeface="Palatino"/>
                <a:cs typeface="Palatino"/>
              </a:rPr>
              <a:t>nfair treatment based on identity or appearance, and efforts to sustain unequal status, wealth, and power through social shaming</a:t>
            </a:r>
          </a:p>
          <a:p>
            <a:pPr marL="457200" indent="-457200">
              <a:lnSpc>
                <a:spcPct val="120000"/>
              </a:lnSpc>
              <a:spcBef>
                <a:spcPts val="600"/>
              </a:spcBef>
              <a:buFont typeface="+mj-lt"/>
              <a:buAutoNum type="arabicPeriod"/>
            </a:pPr>
            <a:r>
              <a:rPr lang="en-US" sz="2000" dirty="0">
                <a:latin typeface="Palatino"/>
                <a:cs typeface="Palatino"/>
              </a:rPr>
              <a:t>Unheard cries for help, requests for change, desires for relationship</a:t>
            </a:r>
          </a:p>
        </p:txBody>
      </p:sp>
      <p:sp>
        <p:nvSpPr>
          <p:cNvPr id="4" name="Slide Number Placeholder 4"/>
          <p:cNvSpPr>
            <a:spLocks noGrp="1"/>
          </p:cNvSpPr>
          <p:nvPr>
            <p:ph type="sldNum" sz="quarter" idx="12"/>
          </p:nvPr>
        </p:nvSpPr>
        <p:spPr>
          <a:xfrm>
            <a:off x="6629400" y="6172200"/>
            <a:ext cx="1905000" cy="457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1EB7D54-25D4-6A43-86A0-A583B0D10DF2}" type="slidenum">
              <a:rPr lang="en-US" sz="1200">
                <a:solidFill>
                  <a:srgbClr val="898989"/>
                </a:solidFill>
                <a:latin typeface="Sylfaen" charset="0"/>
              </a:rPr>
              <a:pPr eaLnBrk="1" hangingPunct="1"/>
              <a:t>5</a:t>
            </a:fld>
            <a:endParaRPr lang="en-US" sz="1200" dirty="0">
              <a:solidFill>
                <a:srgbClr val="898989"/>
              </a:solidFill>
              <a:latin typeface="Sylfaen" charset="0"/>
            </a:endParaRPr>
          </a:p>
        </p:txBody>
      </p:sp>
      <p:sp>
        <p:nvSpPr>
          <p:cNvPr id="5" name="Footer Placeholder 2"/>
          <p:cNvSpPr>
            <a:spLocks noGrp="1"/>
          </p:cNvSpPr>
          <p:nvPr>
            <p:ph type="ftr" sz="quarter" idx="11"/>
          </p:nvPr>
        </p:nvSpPr>
        <p:spPr>
          <a:xfrm>
            <a:off x="3124200" y="6538912"/>
            <a:ext cx="2895600" cy="36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400" dirty="0">
                <a:latin typeface="Palatino" charset="0"/>
              </a:rPr>
              <a:t>© Kenneth </a:t>
            </a:r>
            <a:r>
              <a:rPr lang="en-US" sz="1400" dirty="0" err="1">
                <a:latin typeface="Palatino" charset="0"/>
              </a:rPr>
              <a:t>Cloke</a:t>
            </a:r>
            <a:endParaRPr lang="en-US" sz="1400" dirty="0">
              <a:latin typeface="Palatino" charset="0"/>
            </a:endParaRPr>
          </a:p>
        </p:txBody>
      </p:sp>
    </p:spTree>
    <p:extLst>
      <p:ext uri="{BB962C8B-B14F-4D97-AF65-F5344CB8AC3E}">
        <p14:creationId xmlns:p14="http://schemas.microsoft.com/office/powerpoint/2010/main" val="3558677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title"/>
          </p:nvPr>
        </p:nvSpPr>
        <p:spPr>
          <a:xfrm>
            <a:off x="0" y="0"/>
            <a:ext cx="9144000" cy="1143000"/>
          </a:xfrm>
        </p:spPr>
        <p:txBody>
          <a:bodyPr/>
          <a:lstStyle/>
          <a:p>
            <a:r>
              <a:rPr lang="en-US" dirty="0">
                <a:latin typeface="Palatino" charset="0"/>
                <a:ea typeface="ＭＳ Ｐゴシック" charset="0"/>
                <a:cs typeface="ＭＳ Ｐゴシック" charset="0"/>
              </a:rPr>
              <a:t>Initial Questions on Reducing Racism</a:t>
            </a:r>
          </a:p>
        </p:txBody>
      </p:sp>
      <p:sp>
        <p:nvSpPr>
          <p:cNvPr id="60419" name="Content Placeholder 2"/>
          <p:cNvSpPr>
            <a:spLocks noGrp="1"/>
          </p:cNvSpPr>
          <p:nvPr>
            <p:ph idx="1"/>
          </p:nvPr>
        </p:nvSpPr>
        <p:spPr>
          <a:xfrm>
            <a:off x="304800" y="796925"/>
            <a:ext cx="8534400" cy="5807075"/>
          </a:xfrm>
        </p:spPr>
        <p:txBody>
          <a:bodyPr/>
          <a:lstStyle/>
          <a:p>
            <a:pPr lvl="0">
              <a:lnSpc>
                <a:spcPct val="150000"/>
              </a:lnSpc>
            </a:pPr>
            <a:r>
              <a:rPr lang="en-US" sz="1800" dirty="0"/>
              <a:t>How have recent events regarding racism and police impacted you personally? On an emotional level?</a:t>
            </a:r>
          </a:p>
          <a:p>
            <a:pPr lvl="0">
              <a:lnSpc>
                <a:spcPct val="150000"/>
              </a:lnSpc>
            </a:pPr>
            <a:r>
              <a:rPr lang="en-US" sz="1800" dirty="0"/>
              <a:t>What would successful partnering or ally-ship across differences look like?</a:t>
            </a:r>
          </a:p>
          <a:p>
            <a:pPr lvl="0">
              <a:lnSpc>
                <a:spcPct val="150000"/>
              </a:lnSpc>
            </a:pPr>
            <a:r>
              <a:rPr lang="en-US" sz="1800" dirty="0"/>
              <a:t>How can we get better at listening to one another; at feeling and expressing empathy?</a:t>
            </a:r>
          </a:p>
          <a:p>
            <a:pPr lvl="0">
              <a:lnSpc>
                <a:spcPct val="150000"/>
              </a:lnSpc>
            </a:pPr>
            <a:r>
              <a:rPr lang="en-US" sz="1800" dirty="0"/>
              <a:t>What can we transform our cross-racial/gender/ etc. relationships, on individual, organizational, and community levels?</a:t>
            </a:r>
          </a:p>
          <a:p>
            <a:pPr lvl="0">
              <a:lnSpc>
                <a:spcPct val="150000"/>
              </a:lnSpc>
            </a:pPr>
            <a:r>
              <a:rPr lang="en-US" sz="1800" dirty="0"/>
              <a:t>What changes need to be made in the justice system, including police, courts, and prisons?  </a:t>
            </a:r>
          </a:p>
          <a:p>
            <a:pPr lvl="0">
              <a:lnSpc>
                <a:spcPct val="150000"/>
              </a:lnSpc>
            </a:pPr>
            <a:r>
              <a:rPr lang="en-US" sz="1800" dirty="0"/>
              <a:t>What are the best ways we can move toward economic justice and reduce economic inequality and inequity?</a:t>
            </a:r>
          </a:p>
          <a:p>
            <a:pPr lvl="0">
              <a:lnSpc>
                <a:spcPct val="150000"/>
              </a:lnSpc>
            </a:pPr>
            <a:r>
              <a:rPr lang="en-US" sz="1800" dirty="0"/>
              <a:t>How can we integrate the principles of the UN Declaration for Human Rights into our lives, in families, communities, K-12, academia, and the workplace?</a:t>
            </a:r>
          </a:p>
        </p:txBody>
      </p:sp>
      <p:sp>
        <p:nvSpPr>
          <p:cNvPr id="102403"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A315CA50-684A-7142-8495-75DD13ACC3B6}" type="slidenum">
              <a:rPr lang="en-US" sz="1400">
                <a:latin typeface="Palatino" charset="0"/>
                <a:cs typeface="Palatino" charset="0"/>
              </a:rPr>
              <a:pPr/>
              <a:t>6</a:t>
            </a:fld>
            <a:endParaRPr lang="en-US" sz="1400">
              <a:latin typeface="Palatino" charset="0"/>
              <a:cs typeface="Palatino" charset="0"/>
            </a:endParaRPr>
          </a:p>
        </p:txBody>
      </p:sp>
      <p:sp>
        <p:nvSpPr>
          <p:cNvPr id="102404" name="Rectangle 3"/>
          <p:cNvSpPr>
            <a:spLocks noChangeArrowheads="1"/>
          </p:cNvSpPr>
          <p:nvPr/>
        </p:nvSpPr>
        <p:spPr bwMode="auto">
          <a:xfrm>
            <a:off x="3810000" y="6604000"/>
            <a:ext cx="1352550"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200">
                <a:latin typeface="Palatino" charset="0"/>
                <a:cs typeface="Palatino" charset="0"/>
              </a:rPr>
              <a:t>© Kenneth Cloke</a:t>
            </a:r>
          </a:p>
        </p:txBody>
      </p:sp>
    </p:spTree>
    <p:extLst>
      <p:ext uri="{BB962C8B-B14F-4D97-AF65-F5344CB8AC3E}">
        <p14:creationId xmlns:p14="http://schemas.microsoft.com/office/powerpoint/2010/main" val="482658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oter Placeholder 3"/>
          <p:cNvSpPr>
            <a:spLocks noGrp="1"/>
          </p:cNvSpPr>
          <p:nvPr>
            <p:ph type="ftr" sz="quarter" idx="11"/>
          </p:nvPr>
        </p:nvSpPr>
        <p:spPr>
          <a:xfrm>
            <a:off x="3200400" y="6477000"/>
            <a:ext cx="2895600" cy="3810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Palatino" charset="0"/>
                <a:ea typeface="ＭＳ Ｐゴシック" charset="0"/>
                <a:cs typeface="ＭＳ Ｐゴシック" charset="0"/>
              </a:defRPr>
            </a:lvl1pPr>
            <a:lvl2pPr marL="742950" indent="-285750">
              <a:defRPr sz="2400" b="1">
                <a:solidFill>
                  <a:schemeClr val="tx1"/>
                </a:solidFill>
                <a:latin typeface="Palatino" charset="0"/>
                <a:ea typeface="ＭＳ Ｐゴシック" charset="0"/>
              </a:defRPr>
            </a:lvl2pPr>
            <a:lvl3pPr marL="1143000" indent="-228600">
              <a:defRPr sz="2400" b="1">
                <a:solidFill>
                  <a:schemeClr val="tx1"/>
                </a:solidFill>
                <a:latin typeface="Palatino" charset="0"/>
                <a:ea typeface="ＭＳ Ｐゴシック" charset="0"/>
              </a:defRPr>
            </a:lvl3pPr>
            <a:lvl4pPr marL="1600200" indent="-228600">
              <a:defRPr sz="2400" b="1">
                <a:solidFill>
                  <a:schemeClr val="tx1"/>
                </a:solidFill>
                <a:latin typeface="Palatino" charset="0"/>
                <a:ea typeface="ＭＳ Ｐゴシック" charset="0"/>
              </a:defRPr>
            </a:lvl4pPr>
            <a:lvl5pPr marL="2057400" indent="-228600">
              <a:defRPr sz="2400" b="1">
                <a:solidFill>
                  <a:schemeClr val="tx1"/>
                </a:solidFill>
                <a:latin typeface="Palatino" charset="0"/>
                <a:ea typeface="ＭＳ Ｐゴシック" charset="0"/>
              </a:defRPr>
            </a:lvl5pPr>
            <a:lvl6pPr marL="2514600" indent="-228600" eaLnBrk="0" fontAlgn="base" hangingPunct="0">
              <a:spcBef>
                <a:spcPct val="0"/>
              </a:spcBef>
              <a:spcAft>
                <a:spcPct val="0"/>
              </a:spcAft>
              <a:defRPr sz="2400" b="1">
                <a:solidFill>
                  <a:schemeClr val="tx1"/>
                </a:solidFill>
                <a:latin typeface="Palatino" charset="0"/>
                <a:ea typeface="ＭＳ Ｐゴシック" charset="0"/>
              </a:defRPr>
            </a:lvl6pPr>
            <a:lvl7pPr marL="2971800" indent="-228600" eaLnBrk="0" fontAlgn="base" hangingPunct="0">
              <a:spcBef>
                <a:spcPct val="0"/>
              </a:spcBef>
              <a:spcAft>
                <a:spcPct val="0"/>
              </a:spcAft>
              <a:defRPr sz="2400" b="1">
                <a:solidFill>
                  <a:schemeClr val="tx1"/>
                </a:solidFill>
                <a:latin typeface="Palatino" charset="0"/>
                <a:ea typeface="ＭＳ Ｐゴシック" charset="0"/>
              </a:defRPr>
            </a:lvl7pPr>
            <a:lvl8pPr marL="3429000" indent="-228600" eaLnBrk="0" fontAlgn="base" hangingPunct="0">
              <a:spcBef>
                <a:spcPct val="0"/>
              </a:spcBef>
              <a:spcAft>
                <a:spcPct val="0"/>
              </a:spcAft>
              <a:defRPr sz="2400" b="1">
                <a:solidFill>
                  <a:schemeClr val="tx1"/>
                </a:solidFill>
                <a:latin typeface="Palatino" charset="0"/>
                <a:ea typeface="ＭＳ Ｐゴシック" charset="0"/>
              </a:defRPr>
            </a:lvl8pPr>
            <a:lvl9pPr marL="3886200" indent="-228600" eaLnBrk="0" fontAlgn="base" hangingPunct="0">
              <a:spcBef>
                <a:spcPct val="0"/>
              </a:spcBef>
              <a:spcAft>
                <a:spcPct val="0"/>
              </a:spcAft>
              <a:defRPr sz="2400" b="1">
                <a:solidFill>
                  <a:schemeClr val="tx1"/>
                </a:solidFill>
                <a:latin typeface="Palatino" charset="0"/>
                <a:ea typeface="ＭＳ Ｐゴシック" charset="0"/>
              </a:defRPr>
            </a:lvl9pPr>
          </a:lstStyle>
          <a:p>
            <a:r>
              <a:rPr lang="en-US" sz="1000" b="0">
                <a:latin typeface="Times" charset="0"/>
              </a:rPr>
              <a:t>© Kenneth Cloke</a:t>
            </a:r>
            <a:endParaRPr lang="en-US" sz="1400" b="0">
              <a:latin typeface="Times" charset="0"/>
            </a:endParaRPr>
          </a:p>
        </p:txBody>
      </p:sp>
      <p:sp>
        <p:nvSpPr>
          <p:cNvPr id="25602" name="Title 1"/>
          <p:cNvSpPr>
            <a:spLocks noGrp="1"/>
          </p:cNvSpPr>
          <p:nvPr>
            <p:ph type="title"/>
          </p:nvPr>
        </p:nvSpPr>
        <p:spPr>
          <a:xfrm>
            <a:off x="381000" y="76200"/>
            <a:ext cx="8305800" cy="914400"/>
          </a:xfrm>
        </p:spPr>
        <p:txBody>
          <a:bodyPr/>
          <a:lstStyle/>
          <a:p>
            <a:pPr eaLnBrk="1" hangingPunct="1"/>
            <a:r>
              <a:rPr lang="en-US">
                <a:latin typeface="Palatino" charset="0"/>
                <a:ea typeface="ＭＳ Ｐゴシック" charset="0"/>
                <a:cs typeface="ＭＳ Ｐゴシック" charset="0"/>
              </a:rPr>
              <a:t>What’s Wrong with Politics as Usual</a:t>
            </a:r>
          </a:p>
        </p:txBody>
      </p:sp>
      <p:sp>
        <p:nvSpPr>
          <p:cNvPr id="25604" name="TextBox 4"/>
          <p:cNvSpPr txBox="1">
            <a:spLocks noChangeArrowheads="1"/>
          </p:cNvSpPr>
          <p:nvPr/>
        </p:nvSpPr>
        <p:spPr bwMode="auto">
          <a:xfrm>
            <a:off x="685800" y="838200"/>
            <a:ext cx="7924800" cy="5786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5613" indent="-455613">
              <a:defRPr sz="2400" b="1">
                <a:solidFill>
                  <a:schemeClr val="tx1"/>
                </a:solidFill>
                <a:latin typeface="Palatino" charset="0"/>
                <a:ea typeface="ＭＳ Ｐゴシック" charset="0"/>
                <a:cs typeface="ＭＳ Ｐゴシック" charset="0"/>
              </a:defRPr>
            </a:lvl1pPr>
            <a:lvl2pPr marL="742950" indent="-285750">
              <a:defRPr sz="2400" b="1">
                <a:solidFill>
                  <a:schemeClr val="tx1"/>
                </a:solidFill>
                <a:latin typeface="Palatino" charset="0"/>
                <a:ea typeface="ＭＳ Ｐゴシック" charset="0"/>
              </a:defRPr>
            </a:lvl2pPr>
            <a:lvl3pPr marL="1143000" indent="-228600">
              <a:defRPr sz="2400" b="1">
                <a:solidFill>
                  <a:schemeClr val="tx1"/>
                </a:solidFill>
                <a:latin typeface="Palatino" charset="0"/>
                <a:ea typeface="ＭＳ Ｐゴシック" charset="0"/>
              </a:defRPr>
            </a:lvl3pPr>
            <a:lvl4pPr marL="1600200" indent="-228600">
              <a:defRPr sz="2400" b="1">
                <a:solidFill>
                  <a:schemeClr val="tx1"/>
                </a:solidFill>
                <a:latin typeface="Palatino" charset="0"/>
                <a:ea typeface="ＭＳ Ｐゴシック" charset="0"/>
              </a:defRPr>
            </a:lvl4pPr>
            <a:lvl5pPr marL="2057400" indent="-228600">
              <a:defRPr sz="2400" b="1">
                <a:solidFill>
                  <a:schemeClr val="tx1"/>
                </a:solidFill>
                <a:latin typeface="Palatino" charset="0"/>
                <a:ea typeface="ＭＳ Ｐゴシック" charset="0"/>
              </a:defRPr>
            </a:lvl5pPr>
            <a:lvl6pPr marL="2514600" indent="-228600" eaLnBrk="0" fontAlgn="base" hangingPunct="0">
              <a:spcBef>
                <a:spcPct val="0"/>
              </a:spcBef>
              <a:spcAft>
                <a:spcPct val="0"/>
              </a:spcAft>
              <a:defRPr sz="2400" b="1">
                <a:solidFill>
                  <a:schemeClr val="tx1"/>
                </a:solidFill>
                <a:latin typeface="Palatino" charset="0"/>
                <a:ea typeface="ＭＳ Ｐゴシック" charset="0"/>
              </a:defRPr>
            </a:lvl6pPr>
            <a:lvl7pPr marL="2971800" indent="-228600" eaLnBrk="0" fontAlgn="base" hangingPunct="0">
              <a:spcBef>
                <a:spcPct val="0"/>
              </a:spcBef>
              <a:spcAft>
                <a:spcPct val="0"/>
              </a:spcAft>
              <a:defRPr sz="2400" b="1">
                <a:solidFill>
                  <a:schemeClr val="tx1"/>
                </a:solidFill>
                <a:latin typeface="Palatino" charset="0"/>
                <a:ea typeface="ＭＳ Ｐゴシック" charset="0"/>
              </a:defRPr>
            </a:lvl7pPr>
            <a:lvl8pPr marL="3429000" indent="-228600" eaLnBrk="0" fontAlgn="base" hangingPunct="0">
              <a:spcBef>
                <a:spcPct val="0"/>
              </a:spcBef>
              <a:spcAft>
                <a:spcPct val="0"/>
              </a:spcAft>
              <a:defRPr sz="2400" b="1">
                <a:solidFill>
                  <a:schemeClr val="tx1"/>
                </a:solidFill>
                <a:latin typeface="Palatino" charset="0"/>
                <a:ea typeface="ＭＳ Ｐゴシック" charset="0"/>
              </a:defRPr>
            </a:lvl8pPr>
            <a:lvl9pPr marL="3886200" indent="-228600" eaLnBrk="0" fontAlgn="base" hangingPunct="0">
              <a:spcBef>
                <a:spcPct val="0"/>
              </a:spcBef>
              <a:spcAft>
                <a:spcPct val="0"/>
              </a:spcAft>
              <a:defRPr sz="2400" b="1">
                <a:solidFill>
                  <a:schemeClr val="tx1"/>
                </a:solidFill>
                <a:latin typeface="Palatino" charset="0"/>
                <a:ea typeface="ＭＳ Ｐゴシック" charset="0"/>
              </a:defRPr>
            </a:lvl9pPr>
          </a:lstStyle>
          <a:p>
            <a:pPr>
              <a:spcAft>
                <a:spcPts val="600"/>
              </a:spcAft>
              <a:buFont typeface="Arial" charset="0"/>
              <a:buChar char="•"/>
            </a:pPr>
            <a:r>
              <a:rPr lang="en-US" sz="2000" b="0"/>
              <a:t>It is unnecessarily divisive and adversarial</a:t>
            </a:r>
          </a:p>
          <a:p>
            <a:pPr>
              <a:spcAft>
                <a:spcPts val="600"/>
              </a:spcAft>
              <a:buFont typeface="Arial" charset="0"/>
              <a:buChar char="•"/>
            </a:pPr>
            <a:r>
              <a:rPr lang="en-US" sz="2000" b="0"/>
              <a:t>It is nearly always win/lose and winner take all</a:t>
            </a:r>
          </a:p>
          <a:p>
            <a:pPr>
              <a:spcAft>
                <a:spcPts val="600"/>
              </a:spcAft>
              <a:buFont typeface="Arial" charset="0"/>
              <a:buChar char="•"/>
            </a:pPr>
            <a:r>
              <a:rPr lang="en-US" sz="2000" b="0"/>
              <a:t>It is power-based, yet “all power corrupts and absolute power corrupts absolutely;” or rights-based, yet controlled by power</a:t>
            </a:r>
          </a:p>
          <a:p>
            <a:pPr>
              <a:spcAft>
                <a:spcPts val="600"/>
              </a:spcAft>
              <a:buFont typeface="Arial" charset="0"/>
              <a:buChar char="•"/>
            </a:pPr>
            <a:r>
              <a:rPr lang="en-US" sz="2000" b="0"/>
              <a:t>It takes too long, costs too much, and is exercised too personally</a:t>
            </a:r>
          </a:p>
          <a:p>
            <a:pPr>
              <a:spcAft>
                <a:spcPts val="600"/>
              </a:spcAft>
              <a:buFont typeface="Arial" charset="0"/>
              <a:buChar char="•"/>
            </a:pPr>
            <a:r>
              <a:rPr lang="en-US" sz="2000" b="0"/>
              <a:t>It is increasingly ineffective in solving global problems</a:t>
            </a:r>
          </a:p>
          <a:p>
            <a:pPr>
              <a:spcAft>
                <a:spcPts val="600"/>
              </a:spcAft>
              <a:buFont typeface="Arial" charset="0"/>
              <a:buChar char="•"/>
            </a:pPr>
            <a:r>
              <a:rPr lang="en-US" sz="2000" b="0"/>
              <a:t>It is controlled by wealthy individuals, military and industrial elites, corporations and special interests</a:t>
            </a:r>
          </a:p>
          <a:p>
            <a:pPr>
              <a:spcAft>
                <a:spcPts val="600"/>
              </a:spcAft>
              <a:buFont typeface="Arial" charset="0"/>
              <a:buChar char="•"/>
            </a:pPr>
            <a:r>
              <a:rPr lang="en-US" sz="2000" b="0"/>
              <a:t>Global political collaborations, as in the United Nations, are perceived as reducing sovereignty and imposing alien ideas</a:t>
            </a:r>
          </a:p>
          <a:p>
            <a:pPr>
              <a:spcAft>
                <a:spcPts val="600"/>
              </a:spcAft>
              <a:buFont typeface="Arial" charset="0"/>
              <a:buChar char="•"/>
            </a:pPr>
            <a:r>
              <a:rPr lang="en-US" sz="2000" b="0"/>
              <a:t>It is grounded in domination, inequality and disrespect</a:t>
            </a:r>
          </a:p>
          <a:p>
            <a:pPr>
              <a:spcAft>
                <a:spcPts val="600"/>
              </a:spcAft>
              <a:buFont typeface="Arial" charset="0"/>
              <a:buChar char="•"/>
            </a:pPr>
            <a:r>
              <a:rPr lang="en-US" sz="2000" b="0"/>
              <a:t>There is little interest among elites in openness or direct democracy, and great interest in secrecy and amassing power</a:t>
            </a:r>
          </a:p>
          <a:p>
            <a:pPr>
              <a:spcAft>
                <a:spcPts val="600"/>
              </a:spcAft>
              <a:buFont typeface="Arial" charset="0"/>
              <a:buChar char="•"/>
            </a:pPr>
            <a:r>
              <a:rPr lang="en-US" sz="2000" b="0"/>
              <a:t>It easily slips into autocracy and boosts social inequality</a:t>
            </a:r>
          </a:p>
          <a:p>
            <a:pPr>
              <a:spcAft>
                <a:spcPts val="600"/>
              </a:spcAft>
              <a:buFont typeface="Arial" charset="0"/>
              <a:buChar char="•"/>
            </a:pPr>
            <a:r>
              <a:rPr lang="en-US" sz="2000" b="0"/>
              <a:t>It generates bureaucracy and corruption, stifles change and increases chronic conflict</a:t>
            </a:r>
          </a:p>
        </p:txBody>
      </p:sp>
      <p:sp>
        <p:nvSpPr>
          <p:cNvPr id="6" name="Slide Number Placeholder 4"/>
          <p:cNvSpPr>
            <a:spLocks noGrp="1"/>
          </p:cNvSpPr>
          <p:nvPr>
            <p:ph type="sldNum" sz="quarter" idx="12"/>
          </p:nvPr>
        </p:nvSpPr>
        <p:spPr>
          <a:xfrm>
            <a:off x="6629400" y="6172200"/>
            <a:ext cx="1905000" cy="457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1EB7D54-25D4-6A43-86A0-A583B0D10DF2}" type="slidenum">
              <a:rPr lang="en-US" sz="1200">
                <a:latin typeface="Sylfaen" charset="0"/>
              </a:rPr>
              <a:pPr eaLnBrk="1" hangingPunct="1"/>
              <a:t>7</a:t>
            </a:fld>
            <a:endParaRPr lang="en-US" sz="1200" dirty="0">
              <a:latin typeface="Sylfaen" charset="0"/>
            </a:endParaRPr>
          </a:p>
        </p:txBody>
      </p:sp>
    </p:spTree>
    <p:extLst>
      <p:ext uri="{BB962C8B-B14F-4D97-AF65-F5344CB8AC3E}">
        <p14:creationId xmlns:p14="http://schemas.microsoft.com/office/powerpoint/2010/main" val="1225824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838200" y="152400"/>
            <a:ext cx="7772400" cy="1143000"/>
          </a:xfrm>
        </p:spPr>
        <p:txBody>
          <a:bodyPr/>
          <a:lstStyle/>
          <a:p>
            <a:r>
              <a:rPr lang="en-US">
                <a:latin typeface="Palatino" charset="0"/>
                <a:ea typeface="ＭＳ Ｐゴシック" charset="0"/>
                <a:cs typeface="ＭＳ Ｐゴシック" charset="0"/>
              </a:rPr>
              <a:t>Power, Rights and Interests</a:t>
            </a:r>
          </a:p>
        </p:txBody>
      </p:sp>
      <p:sp>
        <p:nvSpPr>
          <p:cNvPr id="28674" name="Rectangle 3"/>
          <p:cNvSpPr>
            <a:spLocks noChangeArrowheads="1"/>
          </p:cNvSpPr>
          <p:nvPr/>
        </p:nvSpPr>
        <p:spPr bwMode="auto">
          <a:xfrm>
            <a:off x="1676400" y="1295400"/>
            <a:ext cx="5943600" cy="11430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Palatino" charset="0"/>
            </a:endParaRPr>
          </a:p>
        </p:txBody>
      </p:sp>
      <p:sp>
        <p:nvSpPr>
          <p:cNvPr id="28675" name="Rectangle 4"/>
          <p:cNvSpPr>
            <a:spLocks noChangeArrowheads="1"/>
          </p:cNvSpPr>
          <p:nvPr/>
        </p:nvSpPr>
        <p:spPr bwMode="auto">
          <a:xfrm>
            <a:off x="1460500" y="3048000"/>
            <a:ext cx="6311900" cy="12192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Palatino" charset="0"/>
            </a:endParaRPr>
          </a:p>
        </p:txBody>
      </p:sp>
      <p:sp>
        <p:nvSpPr>
          <p:cNvPr id="28676" name="Rectangle 5"/>
          <p:cNvSpPr>
            <a:spLocks noChangeArrowheads="1"/>
          </p:cNvSpPr>
          <p:nvPr/>
        </p:nvSpPr>
        <p:spPr bwMode="auto">
          <a:xfrm>
            <a:off x="762000" y="4876800"/>
            <a:ext cx="7816850" cy="12192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Palatino" charset="0"/>
            </a:endParaRPr>
          </a:p>
        </p:txBody>
      </p:sp>
      <p:sp>
        <p:nvSpPr>
          <p:cNvPr id="28677" name="Text Box 6"/>
          <p:cNvSpPr txBox="1">
            <a:spLocks noChangeArrowheads="1"/>
          </p:cNvSpPr>
          <p:nvPr/>
        </p:nvSpPr>
        <p:spPr bwMode="auto">
          <a:xfrm>
            <a:off x="1797050" y="1371600"/>
            <a:ext cx="561975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b="1">
                <a:latin typeface="Palatino" charset="0"/>
              </a:rPr>
              <a:t>Power</a:t>
            </a:r>
            <a:endParaRPr lang="en-US">
              <a:latin typeface="Palatino" charset="0"/>
            </a:endParaRPr>
          </a:p>
          <a:p>
            <a:pPr algn="ctr"/>
            <a:r>
              <a:rPr lang="en-US" sz="1800" i="1">
                <a:latin typeface="Palatino" charset="0"/>
              </a:rPr>
              <a:t>Military, Hierarchy, Autocracy</a:t>
            </a:r>
            <a:endParaRPr lang="en-US" sz="1800">
              <a:latin typeface="Palatino" charset="0"/>
            </a:endParaRPr>
          </a:p>
          <a:p>
            <a:pPr algn="ctr"/>
            <a:r>
              <a:rPr lang="en-US" sz="1800">
                <a:latin typeface="Palatino" charset="0"/>
              </a:rPr>
              <a:t>Orders, Adversarial Negotiation, Chain of Command</a:t>
            </a:r>
            <a:endParaRPr lang="en-US">
              <a:latin typeface="Palatino" charset="0"/>
            </a:endParaRPr>
          </a:p>
        </p:txBody>
      </p:sp>
      <p:sp>
        <p:nvSpPr>
          <p:cNvPr id="28678" name="Text Box 9"/>
          <p:cNvSpPr txBox="1">
            <a:spLocks noChangeArrowheads="1"/>
          </p:cNvSpPr>
          <p:nvPr/>
        </p:nvSpPr>
        <p:spPr bwMode="auto">
          <a:xfrm>
            <a:off x="1524000" y="3124200"/>
            <a:ext cx="6191250"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b="1">
                <a:latin typeface="Palatino" charset="0"/>
              </a:rPr>
              <a:t>Rights</a:t>
            </a:r>
            <a:endParaRPr lang="en-US">
              <a:latin typeface="Palatino" charset="0"/>
            </a:endParaRPr>
          </a:p>
          <a:p>
            <a:pPr algn="ctr"/>
            <a:r>
              <a:rPr lang="en-US" sz="1800" i="1">
                <a:latin typeface="Palatino" charset="0"/>
              </a:rPr>
              <a:t>Bureaucracy, Law, Formal Rules, Policies and Procedures</a:t>
            </a:r>
            <a:endParaRPr lang="en-US" sz="1800">
              <a:latin typeface="Palatino" charset="0"/>
            </a:endParaRPr>
          </a:p>
          <a:p>
            <a:pPr algn="ctr"/>
            <a:r>
              <a:rPr lang="en-US" sz="1800">
                <a:latin typeface="Palatino" charset="0"/>
              </a:rPr>
              <a:t>Adjudication, Arbitration, Decision, Positional Negotiation</a:t>
            </a:r>
            <a:endParaRPr lang="en-US">
              <a:latin typeface="Palatino" charset="0"/>
            </a:endParaRPr>
          </a:p>
        </p:txBody>
      </p:sp>
      <p:sp>
        <p:nvSpPr>
          <p:cNvPr id="28679" name="Text Box 10"/>
          <p:cNvSpPr txBox="1">
            <a:spLocks noChangeArrowheads="1"/>
          </p:cNvSpPr>
          <p:nvPr/>
        </p:nvSpPr>
        <p:spPr bwMode="auto">
          <a:xfrm>
            <a:off x="762000" y="4953000"/>
            <a:ext cx="7821613" cy="1016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b="1" dirty="0">
                <a:latin typeface="Palatino" charset="0"/>
              </a:rPr>
              <a:t>Interests</a:t>
            </a:r>
            <a:endParaRPr lang="en-US" dirty="0">
              <a:latin typeface="Palatino" charset="0"/>
            </a:endParaRPr>
          </a:p>
          <a:p>
            <a:pPr algn="ctr"/>
            <a:r>
              <a:rPr lang="en-US" sz="1800" i="1" dirty="0">
                <a:latin typeface="Palatino" charset="0"/>
              </a:rPr>
              <a:t>Democracy, Civil Society, Values, Needs and Desires</a:t>
            </a:r>
            <a:endParaRPr lang="en-US" sz="1800" dirty="0">
              <a:latin typeface="Palatino" charset="0"/>
            </a:endParaRPr>
          </a:p>
          <a:p>
            <a:pPr algn="ctr"/>
            <a:r>
              <a:rPr lang="en-US" sz="1800" dirty="0">
                <a:latin typeface="Palatino" charset="0"/>
              </a:rPr>
              <a:t>Informal Problem Solving, Mediation, Dialogue, Collaborative Negotiation</a:t>
            </a:r>
          </a:p>
        </p:txBody>
      </p:sp>
      <p:sp>
        <p:nvSpPr>
          <p:cNvPr id="3083" name="Line 11"/>
          <p:cNvSpPr>
            <a:spLocks noChangeShapeType="1"/>
          </p:cNvSpPr>
          <p:nvPr/>
        </p:nvSpPr>
        <p:spPr bwMode="auto">
          <a:xfrm>
            <a:off x="4603750" y="2438400"/>
            <a:ext cx="0" cy="609600"/>
          </a:xfrm>
          <a:prstGeom prst="line">
            <a:avLst/>
          </a:prstGeom>
          <a:noFill/>
          <a:ln w="9525">
            <a:solidFill>
              <a:schemeClr val="tx1"/>
            </a:solidFill>
            <a:round/>
            <a:headEnd/>
            <a:tailEnd type="triangle" w="med" len="med"/>
          </a:ln>
          <a:effectLst/>
        </p:spPr>
        <p:txBody>
          <a:bodyPr wrap="none" anchor="ctr"/>
          <a:lstStyle/>
          <a:p>
            <a:pPr>
              <a:defRPr/>
            </a:pPr>
            <a:endParaRPr lang="en-US" dirty="0">
              <a:latin typeface="+mj-lt"/>
              <a:ea typeface="ＭＳ Ｐゴシック" pitchFamily="-112" charset="-128"/>
              <a:cs typeface="ＭＳ Ｐゴシック" pitchFamily="-112" charset="-128"/>
            </a:endParaRPr>
          </a:p>
        </p:txBody>
      </p:sp>
      <p:sp>
        <p:nvSpPr>
          <p:cNvPr id="3084" name="Line 12"/>
          <p:cNvSpPr>
            <a:spLocks noChangeShapeType="1"/>
          </p:cNvSpPr>
          <p:nvPr/>
        </p:nvSpPr>
        <p:spPr bwMode="auto">
          <a:xfrm>
            <a:off x="4603750" y="4267200"/>
            <a:ext cx="0" cy="609600"/>
          </a:xfrm>
          <a:prstGeom prst="line">
            <a:avLst/>
          </a:prstGeom>
          <a:noFill/>
          <a:ln w="9525">
            <a:solidFill>
              <a:schemeClr val="tx1"/>
            </a:solidFill>
            <a:round/>
            <a:headEnd/>
            <a:tailEnd type="triangle" w="med" len="med"/>
          </a:ln>
          <a:effectLst/>
        </p:spPr>
        <p:txBody>
          <a:bodyPr wrap="none" anchor="ctr"/>
          <a:lstStyle/>
          <a:p>
            <a:pPr>
              <a:defRPr/>
            </a:pPr>
            <a:endParaRPr lang="en-US" dirty="0">
              <a:latin typeface="+mj-lt"/>
              <a:ea typeface="ＭＳ Ｐゴシック" pitchFamily="-112" charset="-128"/>
              <a:cs typeface="ＭＳ Ｐゴシック" pitchFamily="-112" charset="-128"/>
            </a:endParaRPr>
          </a:p>
        </p:txBody>
      </p:sp>
      <p:sp>
        <p:nvSpPr>
          <p:cNvPr id="28682" name="Rectangle 10"/>
          <p:cNvSpPr>
            <a:spLocks noChangeArrowheads="1"/>
          </p:cNvSpPr>
          <p:nvPr/>
        </p:nvSpPr>
        <p:spPr bwMode="auto">
          <a:xfrm>
            <a:off x="8458200" y="6172200"/>
            <a:ext cx="363538"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fld id="{AD5E1C44-8915-8548-B7CE-BE1372AF75F4}" type="slidenum">
              <a:rPr lang="en-US" sz="1400">
                <a:latin typeface="Palatino" charset="0"/>
              </a:rPr>
              <a:pPr/>
              <a:t>8</a:t>
            </a:fld>
            <a:endParaRPr lang="en-US" sz="1400">
              <a:latin typeface="Palatino" charset="0"/>
            </a:endParaRPr>
          </a:p>
        </p:txBody>
      </p:sp>
      <p:sp>
        <p:nvSpPr>
          <p:cNvPr id="28683" name="Rectangle 11"/>
          <p:cNvSpPr>
            <a:spLocks noChangeArrowheads="1"/>
          </p:cNvSpPr>
          <p:nvPr/>
        </p:nvSpPr>
        <p:spPr bwMode="auto">
          <a:xfrm>
            <a:off x="3962400" y="6400800"/>
            <a:ext cx="1546225"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400">
                <a:latin typeface="Palatino" charset="0"/>
              </a:rPr>
              <a:t>© Kenneth Cloke</a:t>
            </a:r>
          </a:p>
        </p:txBody>
      </p:sp>
    </p:spTree>
    <p:extLst>
      <p:ext uri="{BB962C8B-B14F-4D97-AF65-F5344CB8AC3E}">
        <p14:creationId xmlns:p14="http://schemas.microsoft.com/office/powerpoint/2010/main" val="851202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oter Placeholder 3"/>
          <p:cNvSpPr>
            <a:spLocks noGrp="1"/>
          </p:cNvSpPr>
          <p:nvPr>
            <p:ph type="ftr" sz="quarter" idx="11"/>
          </p:nvPr>
        </p:nvSpPr>
        <p:spPr>
          <a:xfrm>
            <a:off x="3200400" y="6477000"/>
            <a:ext cx="2895600" cy="3810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Palatino" charset="0"/>
                <a:ea typeface="ＭＳ Ｐゴシック" charset="0"/>
                <a:cs typeface="ＭＳ Ｐゴシック" charset="0"/>
              </a:defRPr>
            </a:lvl1pPr>
            <a:lvl2pPr marL="742950" indent="-285750">
              <a:defRPr sz="2400" b="1">
                <a:solidFill>
                  <a:schemeClr val="tx1"/>
                </a:solidFill>
                <a:latin typeface="Palatino" charset="0"/>
                <a:ea typeface="ＭＳ Ｐゴシック" charset="0"/>
              </a:defRPr>
            </a:lvl2pPr>
            <a:lvl3pPr marL="1143000" indent="-228600">
              <a:defRPr sz="2400" b="1">
                <a:solidFill>
                  <a:schemeClr val="tx1"/>
                </a:solidFill>
                <a:latin typeface="Palatino" charset="0"/>
                <a:ea typeface="ＭＳ Ｐゴシック" charset="0"/>
              </a:defRPr>
            </a:lvl3pPr>
            <a:lvl4pPr marL="1600200" indent="-228600">
              <a:defRPr sz="2400" b="1">
                <a:solidFill>
                  <a:schemeClr val="tx1"/>
                </a:solidFill>
                <a:latin typeface="Palatino" charset="0"/>
                <a:ea typeface="ＭＳ Ｐゴシック" charset="0"/>
              </a:defRPr>
            </a:lvl4pPr>
            <a:lvl5pPr marL="2057400" indent="-228600">
              <a:defRPr sz="2400" b="1">
                <a:solidFill>
                  <a:schemeClr val="tx1"/>
                </a:solidFill>
                <a:latin typeface="Palatino" charset="0"/>
                <a:ea typeface="ＭＳ Ｐゴシック" charset="0"/>
              </a:defRPr>
            </a:lvl5pPr>
            <a:lvl6pPr marL="2514600" indent="-228600" eaLnBrk="0" fontAlgn="base" hangingPunct="0">
              <a:spcBef>
                <a:spcPct val="0"/>
              </a:spcBef>
              <a:spcAft>
                <a:spcPct val="0"/>
              </a:spcAft>
              <a:defRPr sz="2400" b="1">
                <a:solidFill>
                  <a:schemeClr val="tx1"/>
                </a:solidFill>
                <a:latin typeface="Palatino" charset="0"/>
                <a:ea typeface="ＭＳ Ｐゴシック" charset="0"/>
              </a:defRPr>
            </a:lvl6pPr>
            <a:lvl7pPr marL="2971800" indent="-228600" eaLnBrk="0" fontAlgn="base" hangingPunct="0">
              <a:spcBef>
                <a:spcPct val="0"/>
              </a:spcBef>
              <a:spcAft>
                <a:spcPct val="0"/>
              </a:spcAft>
              <a:defRPr sz="2400" b="1">
                <a:solidFill>
                  <a:schemeClr val="tx1"/>
                </a:solidFill>
                <a:latin typeface="Palatino" charset="0"/>
                <a:ea typeface="ＭＳ Ｐゴシック" charset="0"/>
              </a:defRPr>
            </a:lvl7pPr>
            <a:lvl8pPr marL="3429000" indent="-228600" eaLnBrk="0" fontAlgn="base" hangingPunct="0">
              <a:spcBef>
                <a:spcPct val="0"/>
              </a:spcBef>
              <a:spcAft>
                <a:spcPct val="0"/>
              </a:spcAft>
              <a:defRPr sz="2400" b="1">
                <a:solidFill>
                  <a:schemeClr val="tx1"/>
                </a:solidFill>
                <a:latin typeface="Palatino" charset="0"/>
                <a:ea typeface="ＭＳ Ｐゴシック" charset="0"/>
              </a:defRPr>
            </a:lvl8pPr>
            <a:lvl9pPr marL="3886200" indent="-228600" eaLnBrk="0" fontAlgn="base" hangingPunct="0">
              <a:spcBef>
                <a:spcPct val="0"/>
              </a:spcBef>
              <a:spcAft>
                <a:spcPct val="0"/>
              </a:spcAft>
              <a:defRPr sz="2400" b="1">
                <a:solidFill>
                  <a:schemeClr val="tx1"/>
                </a:solidFill>
                <a:latin typeface="Palatino" charset="0"/>
                <a:ea typeface="ＭＳ Ｐゴシック" charset="0"/>
              </a:defRPr>
            </a:lvl9pPr>
          </a:lstStyle>
          <a:p>
            <a:r>
              <a:rPr lang="en-US" sz="1000" b="0">
                <a:latin typeface="Times" charset="0"/>
              </a:rPr>
              <a:t>© Kenneth Cloke</a:t>
            </a:r>
            <a:endParaRPr lang="en-US" sz="1400" b="0">
              <a:latin typeface="Times" charset="0"/>
            </a:endParaRPr>
          </a:p>
        </p:txBody>
      </p:sp>
      <p:sp>
        <p:nvSpPr>
          <p:cNvPr id="30722" name="Title 1"/>
          <p:cNvSpPr>
            <a:spLocks noGrp="1"/>
          </p:cNvSpPr>
          <p:nvPr>
            <p:ph type="title"/>
          </p:nvPr>
        </p:nvSpPr>
        <p:spPr>
          <a:xfrm>
            <a:off x="0" y="0"/>
            <a:ext cx="9144000" cy="1295400"/>
          </a:xfrm>
        </p:spPr>
        <p:txBody>
          <a:bodyPr>
            <a:normAutofit/>
          </a:bodyPr>
          <a:lstStyle/>
          <a:p>
            <a:pPr eaLnBrk="1" hangingPunct="1"/>
            <a:r>
              <a:rPr lang="en-US">
                <a:latin typeface="Palatino" charset="0"/>
                <a:ea typeface="ＭＳ Ｐゴシック" charset="0"/>
                <a:cs typeface="ＭＳ Ｐゴシック" charset="0"/>
              </a:rPr>
              <a:t>Three Interest-Based </a:t>
            </a:r>
            <a:br>
              <a:rPr lang="en-US">
                <a:latin typeface="Palatino" charset="0"/>
                <a:ea typeface="ＭＳ Ｐゴシック" charset="0"/>
                <a:cs typeface="ＭＳ Ｐゴシック" charset="0"/>
              </a:rPr>
            </a:br>
            <a:r>
              <a:rPr lang="en-US">
                <a:latin typeface="Palatino" charset="0"/>
                <a:ea typeface="ＭＳ Ｐゴシック" charset="0"/>
                <a:cs typeface="ＭＳ Ｐゴシック" charset="0"/>
              </a:rPr>
              <a:t>Definitions of Politics  </a:t>
            </a:r>
          </a:p>
        </p:txBody>
      </p:sp>
      <p:sp>
        <p:nvSpPr>
          <p:cNvPr id="30723" name="Slide Number Placeholder 3"/>
          <p:cNvSpPr txBox="1">
            <a:spLocks/>
          </p:cNvSpPr>
          <p:nvPr/>
        </p:nvSpPr>
        <p:spPr bwMode="auto">
          <a:xfrm>
            <a:off x="6629400" y="6400800"/>
            <a:ext cx="1905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Palatino" charset="0"/>
                <a:ea typeface="ＭＳ Ｐゴシック" charset="0"/>
                <a:cs typeface="ＭＳ Ｐゴシック" charset="0"/>
              </a:defRPr>
            </a:lvl1pPr>
            <a:lvl2pPr marL="742950" indent="-285750">
              <a:defRPr sz="2400" b="1">
                <a:solidFill>
                  <a:schemeClr val="tx1"/>
                </a:solidFill>
                <a:latin typeface="Palatino" charset="0"/>
                <a:ea typeface="ＭＳ Ｐゴシック" charset="0"/>
              </a:defRPr>
            </a:lvl2pPr>
            <a:lvl3pPr marL="1143000" indent="-228600">
              <a:defRPr sz="2400" b="1">
                <a:solidFill>
                  <a:schemeClr val="tx1"/>
                </a:solidFill>
                <a:latin typeface="Palatino" charset="0"/>
                <a:ea typeface="ＭＳ Ｐゴシック" charset="0"/>
              </a:defRPr>
            </a:lvl3pPr>
            <a:lvl4pPr marL="1600200" indent="-228600">
              <a:defRPr sz="2400" b="1">
                <a:solidFill>
                  <a:schemeClr val="tx1"/>
                </a:solidFill>
                <a:latin typeface="Palatino" charset="0"/>
                <a:ea typeface="ＭＳ Ｐゴシック" charset="0"/>
              </a:defRPr>
            </a:lvl4pPr>
            <a:lvl5pPr marL="2057400" indent="-228600">
              <a:defRPr sz="2400" b="1">
                <a:solidFill>
                  <a:schemeClr val="tx1"/>
                </a:solidFill>
                <a:latin typeface="Palatino" charset="0"/>
                <a:ea typeface="ＭＳ Ｐゴシック" charset="0"/>
              </a:defRPr>
            </a:lvl5pPr>
            <a:lvl6pPr marL="2514600" indent="-228600" eaLnBrk="0" fontAlgn="base" hangingPunct="0">
              <a:spcBef>
                <a:spcPct val="0"/>
              </a:spcBef>
              <a:spcAft>
                <a:spcPct val="0"/>
              </a:spcAft>
              <a:defRPr sz="2400" b="1">
                <a:solidFill>
                  <a:schemeClr val="tx1"/>
                </a:solidFill>
                <a:latin typeface="Palatino" charset="0"/>
                <a:ea typeface="ＭＳ Ｐゴシック" charset="0"/>
              </a:defRPr>
            </a:lvl6pPr>
            <a:lvl7pPr marL="2971800" indent="-228600" eaLnBrk="0" fontAlgn="base" hangingPunct="0">
              <a:spcBef>
                <a:spcPct val="0"/>
              </a:spcBef>
              <a:spcAft>
                <a:spcPct val="0"/>
              </a:spcAft>
              <a:defRPr sz="2400" b="1">
                <a:solidFill>
                  <a:schemeClr val="tx1"/>
                </a:solidFill>
                <a:latin typeface="Palatino" charset="0"/>
                <a:ea typeface="ＭＳ Ｐゴシック" charset="0"/>
              </a:defRPr>
            </a:lvl7pPr>
            <a:lvl8pPr marL="3429000" indent="-228600" eaLnBrk="0" fontAlgn="base" hangingPunct="0">
              <a:spcBef>
                <a:spcPct val="0"/>
              </a:spcBef>
              <a:spcAft>
                <a:spcPct val="0"/>
              </a:spcAft>
              <a:defRPr sz="2400" b="1">
                <a:solidFill>
                  <a:schemeClr val="tx1"/>
                </a:solidFill>
                <a:latin typeface="Palatino" charset="0"/>
                <a:ea typeface="ＭＳ Ｐゴシック" charset="0"/>
              </a:defRPr>
            </a:lvl8pPr>
            <a:lvl9pPr marL="3886200" indent="-228600" eaLnBrk="0" fontAlgn="base" hangingPunct="0">
              <a:spcBef>
                <a:spcPct val="0"/>
              </a:spcBef>
              <a:spcAft>
                <a:spcPct val="0"/>
              </a:spcAft>
              <a:defRPr sz="2400" b="1">
                <a:solidFill>
                  <a:schemeClr val="tx1"/>
                </a:solidFill>
                <a:latin typeface="Palatino" charset="0"/>
                <a:ea typeface="ＭＳ Ｐゴシック" charset="0"/>
              </a:defRPr>
            </a:lvl9pPr>
          </a:lstStyle>
          <a:p>
            <a:pPr algn="r"/>
            <a:fld id="{84764B35-DD09-EF49-96A4-51068820FCBC}" type="slidenum">
              <a:rPr lang="en-US" sz="1400" b="0">
                <a:latin typeface="Times" charset="0"/>
              </a:rPr>
              <a:pPr algn="r"/>
              <a:t>9</a:t>
            </a:fld>
            <a:endParaRPr lang="en-US" sz="1400" b="0" dirty="0">
              <a:latin typeface="Times" charset="0"/>
            </a:endParaRPr>
          </a:p>
        </p:txBody>
      </p:sp>
      <p:sp>
        <p:nvSpPr>
          <p:cNvPr id="30724" name="TextBox 4"/>
          <p:cNvSpPr txBox="1">
            <a:spLocks noChangeArrowheads="1"/>
          </p:cNvSpPr>
          <p:nvPr/>
        </p:nvSpPr>
        <p:spPr bwMode="auto">
          <a:xfrm>
            <a:off x="533400" y="1143000"/>
            <a:ext cx="8153400" cy="5395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7200" indent="-457200">
              <a:defRPr sz="2400" b="1">
                <a:solidFill>
                  <a:schemeClr val="tx1"/>
                </a:solidFill>
                <a:latin typeface="Palatino" charset="0"/>
                <a:ea typeface="ＭＳ Ｐゴシック" charset="0"/>
                <a:cs typeface="ＭＳ Ｐゴシック" charset="0"/>
              </a:defRPr>
            </a:lvl1pPr>
            <a:lvl2pPr marL="742950" indent="-285750">
              <a:defRPr sz="2400" b="1">
                <a:solidFill>
                  <a:schemeClr val="tx1"/>
                </a:solidFill>
                <a:latin typeface="Palatino" charset="0"/>
                <a:ea typeface="ＭＳ Ｐゴシック" charset="0"/>
              </a:defRPr>
            </a:lvl2pPr>
            <a:lvl3pPr marL="1143000" indent="-228600">
              <a:defRPr sz="2400" b="1">
                <a:solidFill>
                  <a:schemeClr val="tx1"/>
                </a:solidFill>
                <a:latin typeface="Palatino" charset="0"/>
                <a:ea typeface="ＭＳ Ｐゴシック" charset="0"/>
              </a:defRPr>
            </a:lvl3pPr>
            <a:lvl4pPr marL="1600200" indent="-228600">
              <a:defRPr sz="2400" b="1">
                <a:solidFill>
                  <a:schemeClr val="tx1"/>
                </a:solidFill>
                <a:latin typeface="Palatino" charset="0"/>
                <a:ea typeface="ＭＳ Ｐゴシック" charset="0"/>
              </a:defRPr>
            </a:lvl4pPr>
            <a:lvl5pPr marL="2057400" indent="-228600">
              <a:defRPr sz="2400" b="1">
                <a:solidFill>
                  <a:schemeClr val="tx1"/>
                </a:solidFill>
                <a:latin typeface="Palatino" charset="0"/>
                <a:ea typeface="ＭＳ Ｐゴシック" charset="0"/>
              </a:defRPr>
            </a:lvl5pPr>
            <a:lvl6pPr marL="2514600" indent="-228600" eaLnBrk="0" fontAlgn="base" hangingPunct="0">
              <a:spcBef>
                <a:spcPct val="0"/>
              </a:spcBef>
              <a:spcAft>
                <a:spcPct val="0"/>
              </a:spcAft>
              <a:defRPr sz="2400" b="1">
                <a:solidFill>
                  <a:schemeClr val="tx1"/>
                </a:solidFill>
                <a:latin typeface="Palatino" charset="0"/>
                <a:ea typeface="ＭＳ Ｐゴシック" charset="0"/>
              </a:defRPr>
            </a:lvl6pPr>
            <a:lvl7pPr marL="2971800" indent="-228600" eaLnBrk="0" fontAlgn="base" hangingPunct="0">
              <a:spcBef>
                <a:spcPct val="0"/>
              </a:spcBef>
              <a:spcAft>
                <a:spcPct val="0"/>
              </a:spcAft>
              <a:defRPr sz="2400" b="1">
                <a:solidFill>
                  <a:schemeClr val="tx1"/>
                </a:solidFill>
                <a:latin typeface="Palatino" charset="0"/>
                <a:ea typeface="ＭＳ Ｐゴシック" charset="0"/>
              </a:defRPr>
            </a:lvl7pPr>
            <a:lvl8pPr marL="3429000" indent="-228600" eaLnBrk="0" fontAlgn="base" hangingPunct="0">
              <a:spcBef>
                <a:spcPct val="0"/>
              </a:spcBef>
              <a:spcAft>
                <a:spcPct val="0"/>
              </a:spcAft>
              <a:defRPr sz="2400" b="1">
                <a:solidFill>
                  <a:schemeClr val="tx1"/>
                </a:solidFill>
                <a:latin typeface="Palatino" charset="0"/>
                <a:ea typeface="ＭＳ Ｐゴシック" charset="0"/>
              </a:defRPr>
            </a:lvl8pPr>
            <a:lvl9pPr marL="3886200" indent="-228600" eaLnBrk="0" fontAlgn="base" hangingPunct="0">
              <a:spcBef>
                <a:spcPct val="0"/>
              </a:spcBef>
              <a:spcAft>
                <a:spcPct val="0"/>
              </a:spcAft>
              <a:defRPr sz="2400" b="1">
                <a:solidFill>
                  <a:schemeClr val="tx1"/>
                </a:solidFill>
                <a:latin typeface="Palatino" charset="0"/>
                <a:ea typeface="ＭＳ Ｐゴシック" charset="0"/>
              </a:defRPr>
            </a:lvl9pPr>
          </a:lstStyle>
          <a:p>
            <a:pPr>
              <a:lnSpc>
                <a:spcPct val="140000"/>
              </a:lnSpc>
              <a:spcAft>
                <a:spcPts val="600"/>
              </a:spcAft>
              <a:buFont typeface="Arial" charset="0"/>
              <a:buAutoNum type="arabicPeriod"/>
            </a:pPr>
            <a:r>
              <a:rPr lang="en-US" sz="2000" b="0" i="1"/>
              <a:t> Politics is a social problem-solving process</a:t>
            </a:r>
            <a:r>
              <a:rPr lang="en-US" sz="2000" b="0"/>
              <a:t>.  As a result, a diversity of views about the nature of the problem and alternative ways of solving it will predictably result in better, more sustainable solutions. </a:t>
            </a:r>
          </a:p>
          <a:p>
            <a:pPr>
              <a:lnSpc>
                <a:spcPct val="140000"/>
              </a:lnSpc>
              <a:spcAft>
                <a:spcPts val="600"/>
              </a:spcAft>
              <a:buFont typeface="Arial" charset="0"/>
              <a:buAutoNum type="arabicPeriod"/>
            </a:pPr>
            <a:r>
              <a:rPr lang="en-US" sz="2000" b="0" i="1"/>
              <a:t> Politics is a large group decision-making process.  </a:t>
            </a:r>
            <a:r>
              <a:rPr lang="en-US" sz="2000" b="0"/>
              <a:t>As a result, the greater the consensus, the stronger the democracy, and the more people agree with a decision, the more likely it is to be effective.</a:t>
            </a:r>
          </a:p>
          <a:p>
            <a:pPr>
              <a:lnSpc>
                <a:spcPct val="140000"/>
              </a:lnSpc>
              <a:spcAft>
                <a:spcPts val="600"/>
              </a:spcAft>
              <a:buFont typeface="Arial" charset="0"/>
              <a:buAutoNum type="arabicPeriod"/>
            </a:pPr>
            <a:r>
              <a:rPr lang="en-US" sz="2000" b="0" i="1"/>
              <a:t> Politics is a conflict resolution process.  </a:t>
            </a:r>
            <a:r>
              <a:rPr lang="en-US" sz="2000" b="0"/>
              <a:t>As a result, the amount of chronic, on-going, systemic conflict can be dramatically reduced by assuming there is more than one correct answer and a complex, egalitarian, interest-based approach can result in no one having to lose so that that others are able to win.</a:t>
            </a:r>
          </a:p>
        </p:txBody>
      </p:sp>
    </p:spTree>
    <p:extLst>
      <p:ext uri="{BB962C8B-B14F-4D97-AF65-F5344CB8AC3E}">
        <p14:creationId xmlns:p14="http://schemas.microsoft.com/office/powerpoint/2010/main" val="1232385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23310</TotalTime>
  <Words>3224</Words>
  <Application>Microsoft Office PowerPoint</Application>
  <PresentationFormat>On-screen Show (4:3)</PresentationFormat>
  <Paragraphs>210</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Palatino</vt:lpstr>
      <vt:lpstr>Sylfaen</vt:lpstr>
      <vt:lpstr>Times</vt:lpstr>
      <vt:lpstr>Office Theme</vt:lpstr>
      <vt:lpstr>Pandemic, Racism, Politics, and Police:   How Can Mediators Help?  Kenneth Cloke</vt:lpstr>
      <vt:lpstr>PowerPoint Presentation</vt:lpstr>
      <vt:lpstr>Five Crises (and Maybe Six)</vt:lpstr>
      <vt:lpstr>Some Post-Pandemic Roles for Mediators</vt:lpstr>
      <vt:lpstr>What are Racism, Sexism, Homophobia?</vt:lpstr>
      <vt:lpstr>Initial Questions on Reducing Racism</vt:lpstr>
      <vt:lpstr>What’s Wrong with Politics as Usual</vt:lpstr>
      <vt:lpstr>Power, Rights and Interests</vt:lpstr>
      <vt:lpstr>Three Interest-Based  Definitions of Politics  </vt:lpstr>
      <vt:lpstr>A Transformational Approach to Policing</vt:lpstr>
      <vt:lpstr>10 Proposals to Encourage Dialogue (1)</vt:lpstr>
      <vt:lpstr>10 Proposals to Encourage Dialogue (2)</vt:lpstr>
      <vt:lpstr>How to Talk about Hot Topics (1)</vt:lpstr>
      <vt:lpstr>How to Talk about Hot Topics (2)</vt:lpstr>
      <vt:lpstr>How to Talk about Hot Topics (3)</vt:lpstr>
      <vt:lpstr>Questions to Encourage Dialogue (1)</vt:lpstr>
      <vt:lpstr>Questions to Encourage Dialogue (2)</vt:lpstr>
      <vt:lpstr>Questions to Encourage Dialogue (3)</vt:lpstr>
      <vt:lpstr>Different Approaches to Political Conflicts</vt:lpstr>
      <vt:lpstr> Five Ideas to Keep in Mind (1)</vt:lpstr>
      <vt:lpstr> Five Ideas to Keep in Mind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Vietnam Agent Orange</dc:title>
  <dc:creator>KENNETH CLOKE</dc:creator>
  <cp:lastModifiedBy>Andy Shelby</cp:lastModifiedBy>
  <cp:revision>78</cp:revision>
  <dcterms:created xsi:type="dcterms:W3CDTF">2020-04-26T19:22:28Z</dcterms:created>
  <dcterms:modified xsi:type="dcterms:W3CDTF">2020-07-22T18:35:25Z</dcterms:modified>
</cp:coreProperties>
</file>