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35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7B1C1-48B3-804D-AC86-3096EA338755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DCBFA-FDF6-CF43-86C2-2E08B762C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8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2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5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6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9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9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1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3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1957F-C6FC-5E4B-8663-256D2D87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E2DA-FFF4-7449-91A2-F30740177FB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D1957F-C6FC-5E4B-8663-256D2D872A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2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Palatino"/>
          <a:ea typeface="+mj-ea"/>
          <a:cs typeface="Palatin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title"/>
          </p:nvPr>
        </p:nvSpPr>
        <p:spPr>
          <a:xfrm>
            <a:off x="0" y="1588"/>
            <a:ext cx="9144000" cy="950912"/>
          </a:xfrm>
        </p:spPr>
        <p:txBody>
          <a:bodyPr/>
          <a:lstStyle/>
          <a:p>
            <a:r>
              <a:rPr lang="en-US" dirty="0">
                <a:latin typeface="Palatino" charset="0"/>
                <a:ea typeface="MS PGothic" charset="0"/>
                <a:cs typeface="Palatino" charset="0"/>
              </a:rPr>
              <a:t>How to Talk about Hot Topics (1)</a:t>
            </a:r>
          </a:p>
        </p:txBody>
      </p:sp>
      <p:sp>
        <p:nvSpPr>
          <p:cNvPr id="4505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04800" y="682171"/>
            <a:ext cx="8382000" cy="5604329"/>
          </a:xfrm>
        </p:spPr>
        <p:txBody>
          <a:bodyPr>
            <a:noAutofit/>
          </a:bodyPr>
          <a:lstStyle/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creating an atmosphere, attitude and context of unconditional respect for each other, regardless of our opinions or positions on the issues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being sure to include people who do </a:t>
            </a:r>
            <a:r>
              <a:rPr lang="en-US" sz="2000" i="1" dirty="0">
                <a:latin typeface="Palatino" charset="0"/>
                <a:ea typeface="MS PGothic" charset="0"/>
                <a:cs typeface="Palatino" charset="0"/>
              </a:rPr>
              <a:t>not</a:t>
            </a: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 agree with each other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reaching consensus on a set of ground rules or shared values that will guide our conversations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agreeing to use skilled facilitators to keep conversations on track, and skilled mediators to intervene if necessary 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agreeing not to suppress anyone’s experiences, reflections, ideas, beliefs, passions, or emotions, while at the same time focusing on the problem as an “it” rather than a “you,” and doing our best not to personalize the problem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asking questions that do not have a single correct answer, but invite people to offer their own unique answers</a:t>
            </a:r>
          </a:p>
          <a:p>
            <a:pPr marL="457200" indent="-457200">
              <a:lnSpc>
                <a:spcPct val="110000"/>
              </a:lnSpc>
              <a:buFontTx/>
              <a:buAutoNum type="arabicPeriod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consistently coming from a place of curiosity and learning, and probing to discover the deeper meaning of the issues to each person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1pPr>
            <a:lvl2pPr>
              <a:defRPr sz="28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2pPr>
            <a:lvl3pPr>
              <a:defRPr sz="24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3pPr>
            <a:lvl4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4pPr>
            <a:lvl5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9pPr>
          </a:lstStyle>
          <a:p>
            <a:fld id="{060496F5-D0B0-BE4C-83EA-A2A18CC67C0A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4114800" y="6538912"/>
            <a:ext cx="1352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b="0" dirty="0">
                <a:latin typeface="Palatino"/>
                <a:cs typeface="Palatino"/>
              </a:rPr>
              <a:t>© Kenneth </a:t>
            </a:r>
            <a:r>
              <a:rPr lang="en-US" sz="1200" b="0" dirty="0" err="1">
                <a:latin typeface="Palatino"/>
                <a:cs typeface="Palatino"/>
              </a:rPr>
              <a:t>Cloke</a:t>
            </a:r>
            <a:endParaRPr lang="en-US" sz="1200" b="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3504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 noChangeArrowheads="1"/>
          </p:cNvSpPr>
          <p:nvPr>
            <p:ph type="title"/>
          </p:nvPr>
        </p:nvSpPr>
        <p:spPr>
          <a:xfrm>
            <a:off x="0" y="1588"/>
            <a:ext cx="9144000" cy="922790"/>
          </a:xfrm>
        </p:spPr>
        <p:txBody>
          <a:bodyPr/>
          <a:lstStyle/>
          <a:p>
            <a:r>
              <a:rPr lang="en-US" dirty="0">
                <a:latin typeface="Palatino" charset="0"/>
                <a:ea typeface="MS PGothic" charset="0"/>
                <a:cs typeface="Palatino" charset="0"/>
              </a:rPr>
              <a:t>How to Talk about Hot Topics (2)</a:t>
            </a:r>
          </a:p>
        </p:txBody>
      </p:sp>
      <p:sp>
        <p:nvSpPr>
          <p:cNvPr id="4608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04800" y="924378"/>
            <a:ext cx="8229600" cy="544648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acknowledging and validating everyone’s deepest interests and concerns, intentions and experiences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expressing gratitude and thanking people for their dissent and diversity, their courage and willingness to learn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breaking large groups up into smaller groups where everyone can participate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sharing responsibility for group process, and modeling openness and honesty, empathy and compassion, listening and acknowledgement 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asking each small group to select volunteers to perform important tasks, such as facilitation, recording, process observation, critique of content, presentation to other groups, time-keeping, etc.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8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stopping the process when it isn’t working, talking openly about what is not working, and agreeing on what can be done to improve it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1pPr>
            <a:lvl2pPr>
              <a:defRPr sz="28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2pPr>
            <a:lvl3pPr>
              <a:defRPr sz="24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3pPr>
            <a:lvl4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4pPr>
            <a:lvl5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9pPr>
          </a:lstStyle>
          <a:p>
            <a:fld id="{3CC9D04B-8577-9140-BCEC-F8301D6BFCE4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4114800" y="6400800"/>
            <a:ext cx="1352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b="0" dirty="0">
                <a:latin typeface="Palatino"/>
                <a:cs typeface="Palatino"/>
              </a:rPr>
              <a:t>© Kenneth </a:t>
            </a:r>
            <a:r>
              <a:rPr lang="en-US" sz="1200" b="0" dirty="0" err="1">
                <a:latin typeface="Palatino"/>
                <a:cs typeface="Palatino"/>
              </a:rPr>
              <a:t>Cloke</a:t>
            </a:r>
            <a:endParaRPr lang="en-US" sz="1200" b="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6763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 noChangeArrowheads="1"/>
          </p:cNvSpPr>
          <p:nvPr>
            <p:ph type="title"/>
          </p:nvPr>
        </p:nvSpPr>
        <p:spPr>
          <a:xfrm>
            <a:off x="0" y="1588"/>
            <a:ext cx="9144000" cy="1143000"/>
          </a:xfrm>
        </p:spPr>
        <p:txBody>
          <a:bodyPr/>
          <a:lstStyle/>
          <a:p>
            <a:r>
              <a:rPr lang="en-US" dirty="0">
                <a:latin typeface="Palatino" charset="0"/>
                <a:ea typeface="MS PGothic" charset="0"/>
                <a:cs typeface="Palatino" charset="0"/>
              </a:rPr>
              <a:t>How to Talk about Hot Topics (3)</a:t>
            </a:r>
          </a:p>
        </p:txBody>
      </p:sp>
      <p:sp>
        <p:nvSpPr>
          <p:cNvPr id="4710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305800" cy="4114800"/>
          </a:xfrm>
        </p:spPr>
        <p:txBody>
          <a:bodyPr>
            <a:noAutofit/>
          </a:bodyPr>
          <a:lstStyle/>
          <a:p>
            <a:pPr marL="457200" indent="-457200"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designing questions that will draw people on opposite sides into dialogue with each other</a:t>
            </a:r>
          </a:p>
          <a:p>
            <a:pPr marL="457200" indent="-457200"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asking people in small groups to brainstorm possible solutions and present them to each other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reaching consensus on recommendations for action, and setting aside for future discussion all points on which there is no consensus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seeking ways for those on opposite sides of an issue to agree on specific, practical steps that could improve their communications and relationships in the future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inviting people to consider how they might continue and expand the dialogue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applauding everyone’s efforts and acknowledging their contributions</a:t>
            </a:r>
          </a:p>
          <a:p>
            <a:pPr marL="457200" indent="-457200">
              <a:lnSpc>
                <a:spcPct val="110000"/>
              </a:lnSpc>
              <a:buFontTx/>
              <a:buAutoNum type="arabicPeriod" startAt="14"/>
            </a:pPr>
            <a:r>
              <a:rPr lang="en-US" sz="2000" dirty="0">
                <a:latin typeface="Palatino" charset="0"/>
                <a:ea typeface="MS PGothic" charset="0"/>
                <a:cs typeface="Palatino" charset="0"/>
              </a:rPr>
              <a:t>By eliciting feedback, jointly evaluating the process, and making improvements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1pPr>
            <a:lvl2pPr>
              <a:defRPr sz="28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2pPr>
            <a:lvl3pPr>
              <a:defRPr sz="24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3pPr>
            <a:lvl4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4pPr>
            <a:lvl5pPr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Palatino" charset="0"/>
                <a:ea typeface="MS PGothic" charset="0"/>
                <a:cs typeface="Palatino" charset="0"/>
              </a:defRPr>
            </a:lvl9pPr>
          </a:lstStyle>
          <a:p>
            <a:fld id="{B0ACB75A-13D0-3D4F-B261-B3FC07E27E37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4114800" y="6400800"/>
            <a:ext cx="1352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b="0" dirty="0">
                <a:latin typeface="Palatino"/>
                <a:cs typeface="Palatino"/>
              </a:rPr>
              <a:t>© Kenneth </a:t>
            </a:r>
            <a:r>
              <a:rPr lang="en-US" sz="1200" b="0" dirty="0" err="1">
                <a:latin typeface="Palatino"/>
                <a:cs typeface="Palatino"/>
              </a:rPr>
              <a:t>Cloke</a:t>
            </a:r>
            <a:endParaRPr lang="en-US" sz="1200" b="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999990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23312</TotalTime>
  <Words>444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Palatino</vt:lpstr>
      <vt:lpstr>Office Theme</vt:lpstr>
      <vt:lpstr>How to Talk about Hot Topics (1)</vt:lpstr>
      <vt:lpstr>How to Talk about Hot Topics (2)</vt:lpstr>
      <vt:lpstr>How to Talk about Hot Topics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Vietnam Agent Orange</dc:title>
  <dc:creator>KENNETH CLOKE</dc:creator>
  <cp:lastModifiedBy>Shelley Allen</cp:lastModifiedBy>
  <cp:revision>79</cp:revision>
  <dcterms:created xsi:type="dcterms:W3CDTF">2020-04-26T19:22:28Z</dcterms:created>
  <dcterms:modified xsi:type="dcterms:W3CDTF">2020-08-13T16:09:31Z</dcterms:modified>
</cp:coreProperties>
</file>