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Lst>
  <p:sldSz cy="5143500" cx="9144000"/>
  <p:notesSz cx="6858000" cy="9144000"/>
  <p:embeddedFontLst>
    <p:embeddedFont>
      <p:font typeface="Roboto"/>
      <p:regular r:id="rId13"/>
      <p:bold r:id="rId14"/>
      <p:italic r:id="rId15"/>
      <p:boldItalic r:id="rId16"/>
    </p:embeddedFont>
    <p:embeddedFont>
      <p:font typeface="Merriweather"/>
      <p:regular r:id="rId17"/>
      <p:bold r:id="rId18"/>
      <p:italic r:id="rId19"/>
      <p:boldItalic r:id="rId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Merriweather-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font" Target="fonts/Roboto-regular.fntdata"/><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Roboto-italic.fntdata"/><Relationship Id="rId14" Type="http://schemas.openxmlformats.org/officeDocument/2006/relationships/font" Target="fonts/Roboto-bold.fntdata"/><Relationship Id="rId17" Type="http://schemas.openxmlformats.org/officeDocument/2006/relationships/font" Target="fonts/Merriweather-regular.fntdata"/><Relationship Id="rId16" Type="http://schemas.openxmlformats.org/officeDocument/2006/relationships/font" Target="fonts/Roboto-boldItalic.fntdata"/><Relationship Id="rId5" Type="http://schemas.openxmlformats.org/officeDocument/2006/relationships/notesMaster" Target="notesMasters/notesMaster1.xml"/><Relationship Id="rId19" Type="http://schemas.openxmlformats.org/officeDocument/2006/relationships/font" Target="fonts/Merriweather-italic.fntdata"/><Relationship Id="rId6" Type="http://schemas.openxmlformats.org/officeDocument/2006/relationships/slide" Target="slides/slide1.xml"/><Relationship Id="rId18" Type="http://schemas.openxmlformats.org/officeDocument/2006/relationships/font" Target="fonts/Merriweather-bold.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35850c8491f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35850c8491f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35850c8491f_0_3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35850c8491f_0_3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35850c8491f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35850c8491f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35850c8491f_0_3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35850c8491f_0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35850c8491f_0_3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35850c8491f_0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35850c8491f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35850c8491f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125" y="0"/>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1" name="Google Shape;11;p2"/>
          <p:cNvSpPr txBox="1"/>
          <p:nvPr>
            <p:ph type="ctrTitle"/>
          </p:nvPr>
        </p:nvSpPr>
        <p:spPr>
          <a:xfrm>
            <a:off x="311700" y="539725"/>
            <a:ext cx="8520600" cy="12825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2" name="Google Shape;12;p2"/>
          <p:cNvSpPr txBox="1"/>
          <p:nvPr>
            <p:ph idx="1" type="subTitle"/>
          </p:nvPr>
        </p:nvSpPr>
        <p:spPr>
          <a:xfrm>
            <a:off x="311700" y="1878560"/>
            <a:ext cx="4242600" cy="7383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54" name="Shape 54"/>
        <p:cNvGrpSpPr/>
        <p:nvPr/>
      </p:nvGrpSpPr>
      <p:grpSpPr>
        <a:xfrm>
          <a:off x="0" y="0"/>
          <a:ext cx="0" cy="0"/>
          <a:chOff x="0" y="0"/>
          <a:chExt cx="0" cy="0"/>
        </a:xfrm>
      </p:grpSpPr>
      <p:sp>
        <p:nvSpPr>
          <p:cNvPr id="55" name="Google Shape;55;p11"/>
          <p:cNvSpPr txBox="1"/>
          <p:nvPr>
            <p:ph hasCustomPrompt="1" type="title"/>
          </p:nvPr>
        </p:nvSpPr>
        <p:spPr>
          <a:xfrm>
            <a:off x="311750" y="831175"/>
            <a:ext cx="5334900" cy="12447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p:nvPr>
            <p:ph idx="1" type="body"/>
          </p:nvPr>
        </p:nvSpPr>
        <p:spPr>
          <a:xfrm>
            <a:off x="311700" y="2121425"/>
            <a:ext cx="5334900" cy="9426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accent2"/>
              </a:buClr>
              <a:buSzPts val="1300"/>
              <a:buChar char="●"/>
              <a:defRPr>
                <a:solidFill>
                  <a:schemeClr val="accent2"/>
                </a:solidFill>
              </a:defRPr>
            </a:lvl1pPr>
            <a:lvl2pPr indent="-298450" lvl="1" marL="914400">
              <a:spcBef>
                <a:spcPts val="0"/>
              </a:spcBef>
              <a:spcAft>
                <a:spcPts val="0"/>
              </a:spcAft>
              <a:buClr>
                <a:schemeClr val="accent2"/>
              </a:buClr>
              <a:buSzPts val="1100"/>
              <a:buChar char="○"/>
              <a:defRPr>
                <a:solidFill>
                  <a:schemeClr val="accent2"/>
                </a:solidFill>
              </a:defRPr>
            </a:lvl2pPr>
            <a:lvl3pPr indent="-298450" lvl="2" marL="1371600">
              <a:spcBef>
                <a:spcPts val="0"/>
              </a:spcBef>
              <a:spcAft>
                <a:spcPts val="0"/>
              </a:spcAft>
              <a:buClr>
                <a:schemeClr val="accent2"/>
              </a:buClr>
              <a:buSzPts val="1100"/>
              <a:buChar char="■"/>
              <a:defRPr>
                <a:solidFill>
                  <a:schemeClr val="accent2"/>
                </a:solidFill>
              </a:defRPr>
            </a:lvl3pPr>
            <a:lvl4pPr indent="-298450" lvl="3" marL="1828800">
              <a:spcBef>
                <a:spcPts val="0"/>
              </a:spcBef>
              <a:spcAft>
                <a:spcPts val="0"/>
              </a:spcAft>
              <a:buClr>
                <a:schemeClr val="accent2"/>
              </a:buClr>
              <a:buSzPts val="1100"/>
              <a:buChar char="●"/>
              <a:defRPr>
                <a:solidFill>
                  <a:schemeClr val="accent2"/>
                </a:solidFill>
              </a:defRPr>
            </a:lvl4pPr>
            <a:lvl5pPr indent="-298450" lvl="4" marL="2286000">
              <a:spcBef>
                <a:spcPts val="0"/>
              </a:spcBef>
              <a:spcAft>
                <a:spcPts val="0"/>
              </a:spcAft>
              <a:buClr>
                <a:schemeClr val="accent2"/>
              </a:buClr>
              <a:buSzPts val="1100"/>
              <a:buChar char="○"/>
              <a:defRPr>
                <a:solidFill>
                  <a:schemeClr val="accent2"/>
                </a:solidFill>
              </a:defRPr>
            </a:lvl5pPr>
            <a:lvl6pPr indent="-298450" lvl="5" marL="2743200">
              <a:spcBef>
                <a:spcPts val="0"/>
              </a:spcBef>
              <a:spcAft>
                <a:spcPts val="0"/>
              </a:spcAft>
              <a:buClr>
                <a:schemeClr val="accent2"/>
              </a:buClr>
              <a:buSzPts val="1100"/>
              <a:buChar char="■"/>
              <a:defRPr>
                <a:solidFill>
                  <a:schemeClr val="accent2"/>
                </a:solidFill>
              </a:defRPr>
            </a:lvl6pPr>
            <a:lvl7pPr indent="-298450" lvl="6" marL="3200400">
              <a:spcBef>
                <a:spcPts val="0"/>
              </a:spcBef>
              <a:spcAft>
                <a:spcPts val="0"/>
              </a:spcAft>
              <a:buClr>
                <a:schemeClr val="accent2"/>
              </a:buClr>
              <a:buSzPts val="1100"/>
              <a:buChar char="●"/>
              <a:defRPr>
                <a:solidFill>
                  <a:schemeClr val="accent2"/>
                </a:solidFill>
              </a:defRPr>
            </a:lvl7pPr>
            <a:lvl8pPr indent="-298450" lvl="7" marL="3657600">
              <a:spcBef>
                <a:spcPts val="0"/>
              </a:spcBef>
              <a:spcAft>
                <a:spcPts val="0"/>
              </a:spcAft>
              <a:buClr>
                <a:schemeClr val="accent2"/>
              </a:buClr>
              <a:buSzPts val="1100"/>
              <a:buChar char="○"/>
              <a:defRPr>
                <a:solidFill>
                  <a:schemeClr val="accent2"/>
                </a:solidFill>
              </a:defRPr>
            </a:lvl8pPr>
            <a:lvl9pPr indent="-298450" lvl="8" marL="4114800">
              <a:spcBef>
                <a:spcPts val="0"/>
              </a:spcBef>
              <a:spcAft>
                <a:spcPts val="0"/>
              </a:spcAft>
              <a:buClr>
                <a:schemeClr val="accent2"/>
              </a:buClr>
              <a:buSzPts val="1100"/>
              <a:buChar char="■"/>
              <a:defRPr>
                <a:solidFill>
                  <a:schemeClr val="accent2"/>
                </a:solidFill>
              </a:defRPr>
            </a:lvl9pPr>
          </a:lstStyle>
          <a:p/>
        </p:txBody>
      </p:sp>
      <p:sp>
        <p:nvSpPr>
          <p:cNvPr id="57" name="Google Shape;5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8" name="Shape 58"/>
        <p:cNvGrpSpPr/>
        <p:nvPr/>
      </p:nvGrpSpPr>
      <p:grpSpPr>
        <a:xfrm>
          <a:off x="0" y="0"/>
          <a:ext cx="0" cy="0"/>
          <a:chOff x="0" y="0"/>
          <a:chExt cx="0" cy="0"/>
        </a:xfrm>
      </p:grpSpPr>
      <p:sp>
        <p:nvSpPr>
          <p:cNvPr id="59" name="Google Shape;5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14" name="Shape 14"/>
        <p:cNvGrpSpPr/>
        <p:nvPr/>
      </p:nvGrpSpPr>
      <p:grpSpPr>
        <a:xfrm>
          <a:off x="0" y="0"/>
          <a:ext cx="0" cy="0"/>
          <a:chOff x="0" y="0"/>
          <a:chExt cx="0" cy="0"/>
        </a:xfrm>
      </p:grpSpPr>
      <p:sp>
        <p:nvSpPr>
          <p:cNvPr id="15" name="Google Shape;15;p3"/>
          <p:cNvSpPr/>
          <p:nvPr/>
        </p:nvSpPr>
        <p:spPr>
          <a:xfrm>
            <a:off x="0" y="48099"/>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rect b="b" l="l" r="r" t="t"/>
            <a:pathLst>
              <a:path extrusionOk="0" h="175924" w="365770">
                <a:moveTo>
                  <a:pt x="0" y="0"/>
                </a:moveTo>
                <a:lnTo>
                  <a:pt x="365770" y="0"/>
                </a:lnTo>
                <a:lnTo>
                  <a:pt x="365760" y="70914"/>
                </a:lnTo>
                <a:lnTo>
                  <a:pt x="0" y="175924"/>
                </a:lnTo>
                <a:close/>
              </a:path>
            </a:pathLst>
          </a:custGeom>
          <a:solidFill>
            <a:schemeClr val="accent3"/>
          </a:solidFill>
          <a:ln>
            <a:noFill/>
          </a:ln>
        </p:spPr>
      </p:sp>
      <p:sp>
        <p:nvSpPr>
          <p:cNvPr id="17" name="Google Shape;17;p3"/>
          <p:cNvSpPr txBox="1"/>
          <p:nvPr>
            <p:ph type="title"/>
          </p:nvPr>
        </p:nvSpPr>
        <p:spPr>
          <a:xfrm>
            <a:off x="311700" y="539725"/>
            <a:ext cx="8520600" cy="12825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p:nvPr/>
        </p:nvSpPr>
        <p:spPr>
          <a:xfrm>
            <a:off x="0" y="44125"/>
            <a:ext cx="4313625" cy="4399375"/>
          </a:xfrm>
          <a:custGeom>
            <a:rect b="b" l="l" r="r" t="t"/>
            <a:pathLst>
              <a:path extrusionOk="0" h="175975" w="172545">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rect b="b" l="l" r="r" t="t"/>
            <a:pathLst>
              <a:path extrusionOk="0" h="175824" w="172676">
                <a:moveTo>
                  <a:pt x="0" y="6"/>
                </a:moveTo>
                <a:lnTo>
                  <a:pt x="172676" y="0"/>
                </a:lnTo>
                <a:lnTo>
                  <a:pt x="172562" y="126442"/>
                </a:lnTo>
                <a:lnTo>
                  <a:pt x="0" y="175824"/>
                </a:lnTo>
                <a:close/>
              </a:path>
            </a:pathLst>
          </a:custGeom>
          <a:solidFill>
            <a:schemeClr val="dk1"/>
          </a:solidFill>
          <a:ln>
            <a:noFill/>
          </a:ln>
        </p:spPr>
      </p:sp>
      <p:sp>
        <p:nvSpPr>
          <p:cNvPr id="23" name="Google Shape;23;p4"/>
          <p:cNvSpPr txBox="1"/>
          <p:nvPr>
            <p:ph type="title"/>
          </p:nvPr>
        </p:nvSpPr>
        <p:spPr>
          <a:xfrm>
            <a:off x="311725" y="500925"/>
            <a:ext cx="3706500" cy="25089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24" name="Google Shape;24;p4"/>
          <p:cNvSpPr txBox="1"/>
          <p:nvPr>
            <p:ph idx="1" type="body"/>
          </p:nvPr>
        </p:nvSpPr>
        <p:spPr>
          <a:xfrm>
            <a:off x="4644675" y="500925"/>
            <a:ext cx="4166400" cy="40986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5" name="Google Shape;25;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5"/>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29" name="Google Shape;29;p5"/>
          <p:cNvSpPr txBox="1"/>
          <p:nvPr>
            <p:ph idx="1" type="body"/>
          </p:nvPr>
        </p:nvSpPr>
        <p:spPr>
          <a:xfrm>
            <a:off x="311700" y="1505700"/>
            <a:ext cx="3999900" cy="3076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0" name="Google Shape;30;p5"/>
          <p:cNvSpPr txBox="1"/>
          <p:nvPr>
            <p:ph idx="2" type="body"/>
          </p:nvPr>
        </p:nvSpPr>
        <p:spPr>
          <a:xfrm>
            <a:off x="4832400" y="1505700"/>
            <a:ext cx="3999900" cy="3076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1" name="Google Shape;31;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35" name="Google Shape;35;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txBox="1"/>
          <p:nvPr>
            <p:ph type="title"/>
          </p:nvPr>
        </p:nvSpPr>
        <p:spPr>
          <a:xfrm>
            <a:off x="311725" y="500925"/>
            <a:ext cx="3127500" cy="18291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39" name="Google Shape;39;p7"/>
          <p:cNvSpPr txBox="1"/>
          <p:nvPr>
            <p:ph idx="1" type="body"/>
          </p:nvPr>
        </p:nvSpPr>
        <p:spPr>
          <a:xfrm>
            <a:off x="311700" y="2390650"/>
            <a:ext cx="3127500" cy="229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accent2"/>
              </a:buClr>
              <a:buSzPts val="1300"/>
              <a:buChar char="●"/>
              <a:defRPr>
                <a:solidFill>
                  <a:schemeClr val="accent2"/>
                </a:solidFill>
              </a:defRPr>
            </a:lvl1pPr>
            <a:lvl2pPr indent="-298450" lvl="1" marL="914400">
              <a:spcBef>
                <a:spcPts val="0"/>
              </a:spcBef>
              <a:spcAft>
                <a:spcPts val="0"/>
              </a:spcAft>
              <a:buClr>
                <a:schemeClr val="accent2"/>
              </a:buClr>
              <a:buSzPts val="1100"/>
              <a:buChar char="○"/>
              <a:defRPr>
                <a:solidFill>
                  <a:schemeClr val="accent2"/>
                </a:solidFill>
              </a:defRPr>
            </a:lvl2pPr>
            <a:lvl3pPr indent="-298450" lvl="2" marL="1371600">
              <a:spcBef>
                <a:spcPts val="0"/>
              </a:spcBef>
              <a:spcAft>
                <a:spcPts val="0"/>
              </a:spcAft>
              <a:buClr>
                <a:schemeClr val="accent2"/>
              </a:buClr>
              <a:buSzPts val="1100"/>
              <a:buChar char="■"/>
              <a:defRPr>
                <a:solidFill>
                  <a:schemeClr val="accent2"/>
                </a:solidFill>
              </a:defRPr>
            </a:lvl3pPr>
            <a:lvl4pPr indent="-298450" lvl="3" marL="1828800">
              <a:spcBef>
                <a:spcPts val="0"/>
              </a:spcBef>
              <a:spcAft>
                <a:spcPts val="0"/>
              </a:spcAft>
              <a:buClr>
                <a:schemeClr val="accent2"/>
              </a:buClr>
              <a:buSzPts val="1100"/>
              <a:buChar char="●"/>
              <a:defRPr>
                <a:solidFill>
                  <a:schemeClr val="accent2"/>
                </a:solidFill>
              </a:defRPr>
            </a:lvl4pPr>
            <a:lvl5pPr indent="-298450" lvl="4" marL="2286000">
              <a:spcBef>
                <a:spcPts val="0"/>
              </a:spcBef>
              <a:spcAft>
                <a:spcPts val="0"/>
              </a:spcAft>
              <a:buClr>
                <a:schemeClr val="accent2"/>
              </a:buClr>
              <a:buSzPts val="1100"/>
              <a:buChar char="○"/>
              <a:defRPr>
                <a:solidFill>
                  <a:schemeClr val="accent2"/>
                </a:solidFill>
              </a:defRPr>
            </a:lvl5pPr>
            <a:lvl6pPr indent="-298450" lvl="5" marL="2743200">
              <a:spcBef>
                <a:spcPts val="0"/>
              </a:spcBef>
              <a:spcAft>
                <a:spcPts val="0"/>
              </a:spcAft>
              <a:buClr>
                <a:schemeClr val="accent2"/>
              </a:buClr>
              <a:buSzPts val="1100"/>
              <a:buChar char="■"/>
              <a:defRPr>
                <a:solidFill>
                  <a:schemeClr val="accent2"/>
                </a:solidFill>
              </a:defRPr>
            </a:lvl6pPr>
            <a:lvl7pPr indent="-298450" lvl="6" marL="3200400">
              <a:spcBef>
                <a:spcPts val="0"/>
              </a:spcBef>
              <a:spcAft>
                <a:spcPts val="0"/>
              </a:spcAft>
              <a:buClr>
                <a:schemeClr val="accent2"/>
              </a:buClr>
              <a:buSzPts val="1100"/>
              <a:buChar char="●"/>
              <a:defRPr>
                <a:solidFill>
                  <a:schemeClr val="accent2"/>
                </a:solidFill>
              </a:defRPr>
            </a:lvl7pPr>
            <a:lvl8pPr indent="-298450" lvl="7" marL="3657600">
              <a:spcBef>
                <a:spcPts val="0"/>
              </a:spcBef>
              <a:spcAft>
                <a:spcPts val="0"/>
              </a:spcAft>
              <a:buClr>
                <a:schemeClr val="accent2"/>
              </a:buClr>
              <a:buSzPts val="1100"/>
              <a:buChar char="○"/>
              <a:defRPr>
                <a:solidFill>
                  <a:schemeClr val="accent2"/>
                </a:solidFill>
              </a:defRPr>
            </a:lvl8pPr>
            <a:lvl9pPr indent="-298450" lvl="8" marL="4114800">
              <a:spcBef>
                <a:spcPts val="0"/>
              </a:spcBef>
              <a:spcAft>
                <a:spcPts val="0"/>
              </a:spcAft>
              <a:buClr>
                <a:schemeClr val="accent2"/>
              </a:buClr>
              <a:buSzPts val="1100"/>
              <a:buChar char="■"/>
              <a:defRPr>
                <a:solidFill>
                  <a:schemeClr val="accent2"/>
                </a:solidFill>
              </a:defRPr>
            </a:lvl9pPr>
          </a:lstStyle>
          <a:p/>
        </p:txBody>
      </p:sp>
      <p:sp>
        <p:nvSpPr>
          <p:cNvPr id="40" name="Google Shape;40;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41" name="Shape 41"/>
        <p:cNvGrpSpPr/>
        <p:nvPr/>
      </p:nvGrpSpPr>
      <p:grpSpPr>
        <a:xfrm>
          <a:off x="0" y="0"/>
          <a:ext cx="0" cy="0"/>
          <a:chOff x="0" y="0"/>
          <a:chExt cx="0" cy="0"/>
        </a:xfrm>
      </p:grpSpPr>
      <p:sp>
        <p:nvSpPr>
          <p:cNvPr id="42" name="Google Shape;42;p8"/>
          <p:cNvSpPr txBox="1"/>
          <p:nvPr>
            <p:ph type="title"/>
          </p:nvPr>
        </p:nvSpPr>
        <p:spPr>
          <a:xfrm>
            <a:off x="311675" y="798600"/>
            <a:ext cx="6247800" cy="3546300"/>
          </a:xfrm>
          <a:prstGeom prst="rect">
            <a:avLst/>
          </a:prstGeom>
        </p:spPr>
        <p:txBody>
          <a:bodyPr anchorCtr="0" anchor="ctr" bIns="91425" lIns="91425" spcFirstLastPara="1" rIns="91425" wrap="square" tIns="91425">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43" name="Google Shape;43;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4"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9"/>
          <p:cNvSpPr txBox="1"/>
          <p:nvPr>
            <p:ph type="title"/>
          </p:nvPr>
        </p:nvSpPr>
        <p:spPr>
          <a:xfrm>
            <a:off x="311300" y="500925"/>
            <a:ext cx="3704400" cy="2049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47" name="Google Shape;47;p9"/>
          <p:cNvSpPr txBox="1"/>
          <p:nvPr>
            <p:ph idx="1" type="subTitle"/>
          </p:nvPr>
        </p:nvSpPr>
        <p:spPr>
          <a:xfrm>
            <a:off x="304800" y="2626725"/>
            <a:ext cx="3704400" cy="9267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p:txBody>
      </p:sp>
      <p:sp>
        <p:nvSpPr>
          <p:cNvPr id="48" name="Google Shape;48;p9"/>
          <p:cNvSpPr txBox="1"/>
          <p:nvPr>
            <p:ph idx="2" type="body"/>
          </p:nvPr>
        </p:nvSpPr>
        <p:spPr>
          <a:xfrm>
            <a:off x="4879025" y="500925"/>
            <a:ext cx="3954000" cy="4111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49" name="Google Shape;49;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0"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0"/>
          <p:cNvSpPr txBox="1"/>
          <p:nvPr>
            <p:ph idx="1" type="body"/>
          </p:nvPr>
        </p:nvSpPr>
        <p:spPr>
          <a:xfrm>
            <a:off x="311700" y="4521400"/>
            <a:ext cx="7979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p:txBody>
      </p:sp>
      <p:sp>
        <p:nvSpPr>
          <p:cNvPr id="53" name="Google Shape;5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aradig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indent="-298450" lvl="1" marL="9144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indent="-298450" lvl="2" marL="13716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indent="-298450" lvl="3" marL="18288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indent="-298450" lvl="4" marL="22860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indent="-298450" lvl="5" marL="27432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indent="-298450" lvl="6" marL="32004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indent="-298450" lvl="7" marL="36576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indent="-298450" lvl="8" marL="41148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10.png"/><Relationship Id="rId6"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1.png"/><Relationship Id="rId4" Type="http://schemas.openxmlformats.org/officeDocument/2006/relationships/image" Target="../media/image19.png"/><Relationship Id="rId5" Type="http://schemas.openxmlformats.org/officeDocument/2006/relationships/image" Target="../media/image5.png"/><Relationship Id="rId6"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image" Target="../media/image15.png"/><Relationship Id="rId5"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8.png"/><Relationship Id="rId5"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2.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18.png"/><Relationship Id="rId5" Type="http://schemas.openxmlformats.org/officeDocument/2006/relationships/image" Target="../media/image3.png"/><Relationship Id="rId6"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3" name="Shape 63"/>
        <p:cNvGrpSpPr/>
        <p:nvPr/>
      </p:nvGrpSpPr>
      <p:grpSpPr>
        <a:xfrm>
          <a:off x="0" y="0"/>
          <a:ext cx="0" cy="0"/>
          <a:chOff x="0" y="0"/>
          <a:chExt cx="0" cy="0"/>
        </a:xfrm>
      </p:grpSpPr>
      <p:sp>
        <p:nvSpPr>
          <p:cNvPr id="64" name="Google Shape;64;p13"/>
          <p:cNvSpPr txBox="1"/>
          <p:nvPr>
            <p:ph type="ctrTitle"/>
          </p:nvPr>
        </p:nvSpPr>
        <p:spPr>
          <a:xfrm>
            <a:off x="207750" y="-267550"/>
            <a:ext cx="8612400" cy="9336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1200"/>
              </a:spcBef>
              <a:spcAft>
                <a:spcPts val="0"/>
              </a:spcAft>
              <a:buNone/>
            </a:pPr>
            <a:r>
              <a:t/>
            </a:r>
            <a:endParaRPr b="1" sz="1100">
              <a:solidFill>
                <a:srgbClr val="000000"/>
              </a:solidFill>
              <a:latin typeface="Arial"/>
              <a:ea typeface="Arial"/>
              <a:cs typeface="Arial"/>
              <a:sym typeface="Arial"/>
            </a:endParaRPr>
          </a:p>
          <a:p>
            <a:pPr indent="0" lvl="0" marL="0" rtl="0" algn="l">
              <a:spcBef>
                <a:spcPts val="1200"/>
              </a:spcBef>
              <a:spcAft>
                <a:spcPts val="0"/>
              </a:spcAft>
              <a:buNone/>
            </a:pPr>
            <a:r>
              <a:rPr lang="en" sz="4355">
                <a:latin typeface="Times New Roman"/>
                <a:ea typeface="Times New Roman"/>
                <a:cs typeface="Times New Roman"/>
                <a:sym typeface="Times New Roman"/>
              </a:rPr>
              <a:t>AAPI HERITAGE MONTH DIALOGUE</a:t>
            </a:r>
            <a:endParaRPr sz="4355">
              <a:latin typeface="Times New Roman"/>
              <a:ea typeface="Times New Roman"/>
              <a:cs typeface="Times New Roman"/>
              <a:sym typeface="Times New Roman"/>
            </a:endParaRPr>
          </a:p>
        </p:txBody>
      </p:sp>
      <p:pic>
        <p:nvPicPr>
          <p:cNvPr id="65" name="Google Shape;65;p13" title="logo-removebg-preview.png"/>
          <p:cNvPicPr preferRelativeResize="0"/>
          <p:nvPr/>
        </p:nvPicPr>
        <p:blipFill>
          <a:blip r:embed="rId3">
            <a:alphaModFix/>
          </a:blip>
          <a:stretch>
            <a:fillRect/>
          </a:stretch>
        </p:blipFill>
        <p:spPr>
          <a:xfrm>
            <a:off x="0" y="4355825"/>
            <a:ext cx="4063675" cy="787675"/>
          </a:xfrm>
          <a:prstGeom prst="rect">
            <a:avLst/>
          </a:prstGeom>
          <a:noFill/>
          <a:ln>
            <a:noFill/>
          </a:ln>
        </p:spPr>
      </p:pic>
      <p:pic>
        <p:nvPicPr>
          <p:cNvPr id="66" name="Google Shape;66;p13" title="May-01-AAPI-Heritage-Month_full-e1637629148378.jpg"/>
          <p:cNvPicPr preferRelativeResize="0"/>
          <p:nvPr/>
        </p:nvPicPr>
        <p:blipFill rotWithShape="1">
          <a:blip r:embed="rId4">
            <a:alphaModFix/>
          </a:blip>
          <a:srcRect b="12061" l="19873" r="16122" t="6664"/>
          <a:stretch/>
        </p:blipFill>
        <p:spPr>
          <a:xfrm>
            <a:off x="2255040" y="809550"/>
            <a:ext cx="4633924" cy="35244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4"/>
          <p:cNvSpPr txBox="1"/>
          <p:nvPr>
            <p:ph type="title"/>
          </p:nvPr>
        </p:nvSpPr>
        <p:spPr>
          <a:xfrm>
            <a:off x="311725" y="500925"/>
            <a:ext cx="37065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latin typeface="Times New Roman"/>
                <a:ea typeface="Times New Roman"/>
                <a:cs typeface="Times New Roman"/>
                <a:sym typeface="Times New Roman"/>
              </a:rPr>
              <a:t>WHAT IS AAPI HERITAGE MONTH</a:t>
            </a:r>
            <a:endParaRPr>
              <a:latin typeface="Times New Roman"/>
              <a:ea typeface="Times New Roman"/>
              <a:cs typeface="Times New Roman"/>
              <a:sym typeface="Times New Roman"/>
            </a:endParaRPr>
          </a:p>
        </p:txBody>
      </p:sp>
      <p:sp>
        <p:nvSpPr>
          <p:cNvPr id="72" name="Google Shape;72;p14"/>
          <p:cNvSpPr txBox="1"/>
          <p:nvPr>
            <p:ph idx="1" type="body"/>
          </p:nvPr>
        </p:nvSpPr>
        <p:spPr>
          <a:xfrm>
            <a:off x="4118875" y="-41875"/>
            <a:ext cx="5025000" cy="2752800"/>
          </a:xfrm>
          <a:prstGeom prst="rect">
            <a:avLst/>
          </a:prstGeom>
        </p:spPr>
        <p:txBody>
          <a:bodyPr anchorCtr="0" anchor="t" bIns="91425" lIns="91425" spcFirstLastPara="1" rIns="91425" wrap="square" tIns="91425">
            <a:normAutofit/>
          </a:bodyPr>
          <a:lstStyle/>
          <a:p>
            <a:pPr indent="-307975" lvl="0" marL="457200" rtl="0" algn="l">
              <a:lnSpc>
                <a:spcPct val="80000"/>
              </a:lnSpc>
              <a:spcBef>
                <a:spcPts val="0"/>
              </a:spcBef>
              <a:spcAft>
                <a:spcPts val="0"/>
              </a:spcAft>
              <a:buSzPts val="1250"/>
              <a:buFont typeface="Times New Roman"/>
              <a:buChar char="●"/>
            </a:pPr>
            <a:r>
              <a:rPr lang="en" sz="1250">
                <a:latin typeface="Times New Roman"/>
                <a:ea typeface="Times New Roman"/>
                <a:cs typeface="Times New Roman"/>
                <a:sym typeface="Times New Roman"/>
              </a:rPr>
              <a:t>Honors the contributions, histories, and cultures of Asian American, Native Hawaiian, and Pacific Islander communities</a:t>
            </a:r>
            <a:endParaRPr sz="1250">
              <a:latin typeface="Times New Roman"/>
              <a:ea typeface="Times New Roman"/>
              <a:cs typeface="Times New Roman"/>
              <a:sym typeface="Times New Roman"/>
            </a:endParaRPr>
          </a:p>
          <a:p>
            <a:pPr indent="0" lvl="0" marL="457200" rtl="0" algn="l">
              <a:lnSpc>
                <a:spcPct val="80000"/>
              </a:lnSpc>
              <a:spcBef>
                <a:spcPts val="0"/>
              </a:spcBef>
              <a:spcAft>
                <a:spcPts val="0"/>
              </a:spcAft>
              <a:buNone/>
            </a:pPr>
            <a:r>
              <a:t/>
            </a:r>
            <a:endParaRPr sz="1250">
              <a:latin typeface="Times New Roman"/>
              <a:ea typeface="Times New Roman"/>
              <a:cs typeface="Times New Roman"/>
              <a:sym typeface="Times New Roman"/>
            </a:endParaRPr>
          </a:p>
          <a:p>
            <a:pPr indent="-307975" lvl="0" marL="457200" rtl="0" algn="l">
              <a:lnSpc>
                <a:spcPct val="80000"/>
              </a:lnSpc>
              <a:spcBef>
                <a:spcPts val="0"/>
              </a:spcBef>
              <a:spcAft>
                <a:spcPts val="0"/>
              </a:spcAft>
              <a:buSzPts val="1250"/>
              <a:buFont typeface="Times New Roman"/>
              <a:buChar char="●"/>
            </a:pPr>
            <a:r>
              <a:rPr lang="en" sz="1250">
                <a:latin typeface="Times New Roman"/>
                <a:ea typeface="Times New Roman"/>
                <a:cs typeface="Times New Roman"/>
                <a:sym typeface="Times New Roman"/>
              </a:rPr>
              <a:t>May was chosen to commemorate various accomplishments and milestones such as the arrival of the first Japanese immigrants, and the completion of the transcontinental railroad</a:t>
            </a:r>
            <a:endParaRPr sz="1250">
              <a:latin typeface="Times New Roman"/>
              <a:ea typeface="Times New Roman"/>
              <a:cs typeface="Times New Roman"/>
              <a:sym typeface="Times New Roman"/>
            </a:endParaRPr>
          </a:p>
          <a:p>
            <a:pPr indent="0" lvl="0" marL="457200" rtl="0" algn="l">
              <a:lnSpc>
                <a:spcPct val="80000"/>
              </a:lnSpc>
              <a:spcBef>
                <a:spcPts val="0"/>
              </a:spcBef>
              <a:spcAft>
                <a:spcPts val="0"/>
              </a:spcAft>
              <a:buNone/>
            </a:pPr>
            <a:r>
              <a:t/>
            </a:r>
            <a:endParaRPr sz="1250">
              <a:latin typeface="Times New Roman"/>
              <a:ea typeface="Times New Roman"/>
              <a:cs typeface="Times New Roman"/>
              <a:sym typeface="Times New Roman"/>
            </a:endParaRPr>
          </a:p>
          <a:p>
            <a:pPr indent="-307975" lvl="0" marL="457200" rtl="0" algn="l">
              <a:lnSpc>
                <a:spcPct val="80000"/>
              </a:lnSpc>
              <a:spcBef>
                <a:spcPts val="0"/>
              </a:spcBef>
              <a:spcAft>
                <a:spcPts val="0"/>
              </a:spcAft>
              <a:buSzPts val="1250"/>
              <a:buFont typeface="Times New Roman"/>
              <a:buChar char="●"/>
            </a:pPr>
            <a:r>
              <a:rPr lang="en" sz="1250">
                <a:latin typeface="Times New Roman"/>
                <a:ea typeface="Times New Roman"/>
                <a:cs typeface="Times New Roman"/>
                <a:sym typeface="Times New Roman"/>
              </a:rPr>
              <a:t>First recognized as Asian Pacific American Heritage Week in 1979 (President Jimmy Carter). Expanded to a full month in 1990 (President George H.W. Bush). Renamed Asian American and Pacific Islander Heritage Month in 2009 by President Barack Obama</a:t>
            </a:r>
            <a:endParaRPr sz="1250">
              <a:latin typeface="Times New Roman"/>
              <a:ea typeface="Times New Roman"/>
              <a:cs typeface="Times New Roman"/>
              <a:sym typeface="Times New Roman"/>
            </a:endParaRPr>
          </a:p>
          <a:p>
            <a:pPr indent="0" lvl="0" marL="457200" rtl="0" algn="l">
              <a:lnSpc>
                <a:spcPct val="80000"/>
              </a:lnSpc>
              <a:spcBef>
                <a:spcPts val="0"/>
              </a:spcBef>
              <a:spcAft>
                <a:spcPts val="0"/>
              </a:spcAft>
              <a:buNone/>
            </a:pPr>
            <a:r>
              <a:t/>
            </a:r>
            <a:endParaRPr sz="1250">
              <a:latin typeface="Times New Roman"/>
              <a:ea typeface="Times New Roman"/>
              <a:cs typeface="Times New Roman"/>
              <a:sym typeface="Times New Roman"/>
            </a:endParaRPr>
          </a:p>
          <a:p>
            <a:pPr indent="-307975" lvl="0" marL="457200" rtl="0" algn="l">
              <a:lnSpc>
                <a:spcPct val="80000"/>
              </a:lnSpc>
              <a:spcBef>
                <a:spcPts val="0"/>
              </a:spcBef>
              <a:spcAft>
                <a:spcPts val="0"/>
              </a:spcAft>
              <a:buSzPts val="1250"/>
              <a:buFont typeface="Times New Roman"/>
              <a:buChar char="●"/>
            </a:pPr>
            <a:r>
              <a:rPr lang="en" sz="1250">
                <a:latin typeface="Times New Roman"/>
                <a:ea typeface="Times New Roman"/>
                <a:cs typeface="Times New Roman"/>
                <a:sym typeface="Times New Roman"/>
              </a:rPr>
              <a:t>25.8 million Asian Americans living in the US, making up 7.7% of the population</a:t>
            </a:r>
            <a:endParaRPr sz="1250">
              <a:latin typeface="Times New Roman"/>
              <a:ea typeface="Times New Roman"/>
              <a:cs typeface="Times New Roman"/>
              <a:sym typeface="Times New Roman"/>
            </a:endParaRPr>
          </a:p>
        </p:txBody>
      </p:sp>
      <p:pic>
        <p:nvPicPr>
          <p:cNvPr id="73" name="Google Shape;73;p14"/>
          <p:cNvPicPr preferRelativeResize="0"/>
          <p:nvPr/>
        </p:nvPicPr>
        <p:blipFill>
          <a:blip r:embed="rId3">
            <a:alphaModFix/>
          </a:blip>
          <a:stretch>
            <a:fillRect/>
          </a:stretch>
        </p:blipFill>
        <p:spPr>
          <a:xfrm>
            <a:off x="417925" y="2166309"/>
            <a:ext cx="3494100" cy="2495779"/>
          </a:xfrm>
          <a:prstGeom prst="rect">
            <a:avLst/>
          </a:prstGeom>
          <a:noFill/>
          <a:ln>
            <a:noFill/>
          </a:ln>
        </p:spPr>
      </p:pic>
      <p:pic>
        <p:nvPicPr>
          <p:cNvPr id="74" name="Google Shape;74;p14"/>
          <p:cNvPicPr preferRelativeResize="0"/>
          <p:nvPr/>
        </p:nvPicPr>
        <p:blipFill>
          <a:blip r:embed="rId4">
            <a:alphaModFix/>
          </a:blip>
          <a:stretch>
            <a:fillRect/>
          </a:stretch>
        </p:blipFill>
        <p:spPr>
          <a:xfrm>
            <a:off x="417925" y="1961150"/>
            <a:ext cx="3494100" cy="2700939"/>
          </a:xfrm>
          <a:prstGeom prst="rect">
            <a:avLst/>
          </a:prstGeom>
          <a:noFill/>
          <a:ln>
            <a:noFill/>
          </a:ln>
        </p:spPr>
      </p:pic>
      <p:pic>
        <p:nvPicPr>
          <p:cNvPr id="75" name="Google Shape;75;p14"/>
          <p:cNvPicPr preferRelativeResize="0"/>
          <p:nvPr/>
        </p:nvPicPr>
        <p:blipFill>
          <a:blip r:embed="rId5">
            <a:alphaModFix/>
          </a:blip>
          <a:stretch>
            <a:fillRect/>
          </a:stretch>
        </p:blipFill>
        <p:spPr>
          <a:xfrm>
            <a:off x="4314825" y="2322375"/>
            <a:ext cx="3158150" cy="2821125"/>
          </a:xfrm>
          <a:prstGeom prst="rect">
            <a:avLst/>
          </a:prstGeom>
          <a:noFill/>
          <a:ln>
            <a:noFill/>
          </a:ln>
        </p:spPr>
      </p:pic>
      <p:pic>
        <p:nvPicPr>
          <p:cNvPr descr="In 2023, nearly 25 million Asians lived in the U.S." id="76" name="Google Shape;76;p14"/>
          <p:cNvPicPr preferRelativeResize="0"/>
          <p:nvPr/>
        </p:nvPicPr>
        <p:blipFill>
          <a:blip r:embed="rId6">
            <a:alphaModFix/>
          </a:blip>
          <a:stretch>
            <a:fillRect/>
          </a:stretch>
        </p:blipFill>
        <p:spPr>
          <a:xfrm>
            <a:off x="7252025" y="2322375"/>
            <a:ext cx="1891975" cy="28211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5"/>
          <p:cNvSpPr txBox="1"/>
          <p:nvPr>
            <p:ph type="title"/>
          </p:nvPr>
        </p:nvSpPr>
        <p:spPr>
          <a:xfrm>
            <a:off x="81600" y="478800"/>
            <a:ext cx="44904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DIFFERENT JOURNEYS  SHARED SPACE</a:t>
            </a:r>
            <a:endParaRPr/>
          </a:p>
        </p:txBody>
      </p:sp>
      <p:sp>
        <p:nvSpPr>
          <p:cNvPr id="82" name="Google Shape;82;p15"/>
          <p:cNvSpPr txBox="1"/>
          <p:nvPr>
            <p:ph idx="1" type="body"/>
          </p:nvPr>
        </p:nvSpPr>
        <p:spPr>
          <a:xfrm>
            <a:off x="4115000" y="0"/>
            <a:ext cx="3305700" cy="29877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Font typeface="Times New Roman"/>
              <a:buChar char="●"/>
            </a:pPr>
            <a:r>
              <a:rPr lang="en">
                <a:latin typeface="Times New Roman"/>
                <a:ea typeface="Times New Roman"/>
                <a:cs typeface="Times New Roman"/>
                <a:sym typeface="Times New Roman"/>
              </a:rPr>
              <a:t>There is </a:t>
            </a:r>
            <a:r>
              <a:rPr b="1" lang="en">
                <a:latin typeface="Times New Roman"/>
                <a:ea typeface="Times New Roman"/>
                <a:cs typeface="Times New Roman"/>
                <a:sym typeface="Times New Roman"/>
              </a:rPr>
              <a:t>no</a:t>
            </a:r>
            <a:r>
              <a:rPr lang="en">
                <a:latin typeface="Times New Roman"/>
                <a:ea typeface="Times New Roman"/>
                <a:cs typeface="Times New Roman"/>
                <a:sym typeface="Times New Roman"/>
              </a:rPr>
              <a:t> single AAPI experience</a:t>
            </a:r>
            <a:endParaRPr>
              <a:latin typeface="Times New Roman"/>
              <a:ea typeface="Times New Roman"/>
              <a:cs typeface="Times New Roman"/>
              <a:sym typeface="Times New Roman"/>
            </a:endParaRPr>
          </a:p>
          <a:p>
            <a:pPr indent="0" lvl="0" marL="457200" rtl="0" algn="l">
              <a:spcBef>
                <a:spcPts val="0"/>
              </a:spcBef>
              <a:spcAft>
                <a:spcPts val="0"/>
              </a:spcAft>
              <a:buNone/>
            </a:pPr>
            <a:r>
              <a:t/>
            </a:r>
            <a:endParaRPr>
              <a:latin typeface="Times New Roman"/>
              <a:ea typeface="Times New Roman"/>
              <a:cs typeface="Times New Roman"/>
              <a:sym typeface="Times New Roman"/>
            </a:endParaRPr>
          </a:p>
          <a:p>
            <a:pPr indent="-311150" lvl="0" marL="457200" rtl="0" algn="l">
              <a:lnSpc>
                <a:spcPct val="100000"/>
              </a:lnSpc>
              <a:spcBef>
                <a:spcPts val="0"/>
              </a:spcBef>
              <a:spcAft>
                <a:spcPts val="0"/>
              </a:spcAft>
              <a:buSzPts val="1300"/>
              <a:buFont typeface="Times New Roman"/>
              <a:buChar char="●"/>
            </a:pPr>
            <a:r>
              <a:rPr lang="en">
                <a:latin typeface="Times New Roman"/>
                <a:ea typeface="Times New Roman"/>
                <a:cs typeface="Times New Roman"/>
                <a:sym typeface="Times New Roman"/>
              </a:rPr>
              <a:t>AAPI communities consist of approximately 50 ethnic groups speaking over 100 languages, with connections to Chinese, Indian, Japanese, Filipino, Vietnamese, Korean, Hawaiian, and other Asian and Pacific Islander ancestries. </a:t>
            </a:r>
            <a:br>
              <a:rPr lang="en">
                <a:latin typeface="Times New Roman"/>
                <a:ea typeface="Times New Roman"/>
                <a:cs typeface="Times New Roman"/>
                <a:sym typeface="Times New Roman"/>
              </a:rPr>
            </a:br>
            <a:endParaRPr>
              <a:latin typeface="Times New Roman"/>
              <a:ea typeface="Times New Roman"/>
              <a:cs typeface="Times New Roman"/>
              <a:sym typeface="Times New Roman"/>
            </a:endParaRPr>
          </a:p>
          <a:p>
            <a:pPr indent="-311150" lvl="0" marL="457200" rtl="0" algn="l">
              <a:spcBef>
                <a:spcPts val="0"/>
              </a:spcBef>
              <a:spcAft>
                <a:spcPts val="0"/>
              </a:spcAft>
              <a:buSzPts val="1300"/>
              <a:buFont typeface="Times New Roman"/>
              <a:buChar char="●"/>
            </a:pPr>
            <a:r>
              <a:rPr lang="en">
                <a:latin typeface="Times New Roman"/>
                <a:ea typeface="Times New Roman"/>
                <a:cs typeface="Times New Roman"/>
                <a:sym typeface="Times New Roman"/>
              </a:rPr>
              <a:t>Dialogue helps us honor that complexity</a:t>
            </a:r>
            <a:endParaRPr>
              <a:latin typeface="Times New Roman"/>
              <a:ea typeface="Times New Roman"/>
              <a:cs typeface="Times New Roman"/>
              <a:sym typeface="Times New Roman"/>
            </a:endParaRPr>
          </a:p>
          <a:p>
            <a:pPr indent="0" lvl="0" marL="457200" rtl="0" algn="l">
              <a:spcBef>
                <a:spcPts val="0"/>
              </a:spcBef>
              <a:spcAft>
                <a:spcPts val="1200"/>
              </a:spcAft>
              <a:buNone/>
            </a:pPr>
            <a:r>
              <a:t/>
            </a:r>
            <a:endParaRPr>
              <a:latin typeface="Times New Roman"/>
              <a:ea typeface="Times New Roman"/>
              <a:cs typeface="Times New Roman"/>
              <a:sym typeface="Times New Roman"/>
            </a:endParaRPr>
          </a:p>
        </p:txBody>
      </p:sp>
      <p:pic>
        <p:nvPicPr>
          <p:cNvPr id="83" name="Google Shape;83;p15" title="Screenshot 2025-05-16 at 4.01.17 PM.png"/>
          <p:cNvPicPr preferRelativeResize="0"/>
          <p:nvPr/>
        </p:nvPicPr>
        <p:blipFill>
          <a:blip r:embed="rId3">
            <a:alphaModFix/>
          </a:blip>
          <a:stretch>
            <a:fillRect/>
          </a:stretch>
        </p:blipFill>
        <p:spPr>
          <a:xfrm>
            <a:off x="6436100" y="2780675"/>
            <a:ext cx="2707902" cy="2362826"/>
          </a:xfrm>
          <a:prstGeom prst="rect">
            <a:avLst/>
          </a:prstGeom>
          <a:noFill/>
          <a:ln>
            <a:noFill/>
          </a:ln>
        </p:spPr>
      </p:pic>
      <p:pic>
        <p:nvPicPr>
          <p:cNvPr id="84" name="Google Shape;84;p15" title="chinese-americans-are-the-most-common-asian-american-ethnic-group..png"/>
          <p:cNvPicPr preferRelativeResize="0"/>
          <p:nvPr/>
        </p:nvPicPr>
        <p:blipFill>
          <a:blip r:embed="rId4">
            <a:alphaModFix/>
          </a:blip>
          <a:stretch>
            <a:fillRect/>
          </a:stretch>
        </p:blipFill>
        <p:spPr>
          <a:xfrm>
            <a:off x="7354097" y="0"/>
            <a:ext cx="1789903" cy="2571750"/>
          </a:xfrm>
          <a:prstGeom prst="rect">
            <a:avLst/>
          </a:prstGeom>
          <a:noFill/>
          <a:ln>
            <a:noFill/>
          </a:ln>
        </p:spPr>
      </p:pic>
      <p:pic>
        <p:nvPicPr>
          <p:cNvPr id="85" name="Google Shape;85;p15" title="Screenshot 2025-05-16 at 7.24.58 PM.png"/>
          <p:cNvPicPr preferRelativeResize="0"/>
          <p:nvPr/>
        </p:nvPicPr>
        <p:blipFill>
          <a:blip r:embed="rId5">
            <a:alphaModFix/>
          </a:blip>
          <a:stretch>
            <a:fillRect/>
          </a:stretch>
        </p:blipFill>
        <p:spPr>
          <a:xfrm>
            <a:off x="0" y="2780675"/>
            <a:ext cx="3706508" cy="2362825"/>
          </a:xfrm>
          <a:prstGeom prst="rect">
            <a:avLst/>
          </a:prstGeom>
          <a:noFill/>
          <a:ln>
            <a:noFill/>
          </a:ln>
        </p:spPr>
      </p:pic>
      <p:pic>
        <p:nvPicPr>
          <p:cNvPr id="86" name="Google Shape;86;p15" title="Screenshot 2025-05-16 at 7.38.42 PM.png"/>
          <p:cNvPicPr preferRelativeResize="0"/>
          <p:nvPr/>
        </p:nvPicPr>
        <p:blipFill rotWithShape="1">
          <a:blip r:embed="rId6">
            <a:alphaModFix/>
          </a:blip>
          <a:srcRect b="0" l="0" r="931" t="0"/>
          <a:stretch/>
        </p:blipFill>
        <p:spPr>
          <a:xfrm>
            <a:off x="3590750" y="2780675"/>
            <a:ext cx="2818982" cy="23628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6"/>
          <p:cNvSpPr txBox="1"/>
          <p:nvPr>
            <p:ph idx="1" type="body"/>
          </p:nvPr>
        </p:nvSpPr>
        <p:spPr>
          <a:xfrm>
            <a:off x="4117750" y="2259100"/>
            <a:ext cx="5026200" cy="2590800"/>
          </a:xfrm>
          <a:prstGeom prst="rect">
            <a:avLst/>
          </a:prstGeom>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Font typeface="Times New Roman"/>
              <a:buChar char="●"/>
            </a:pPr>
            <a:r>
              <a:rPr lang="en" sz="1100">
                <a:latin typeface="Times New Roman"/>
                <a:ea typeface="Times New Roman"/>
                <a:cs typeface="Times New Roman"/>
                <a:sym typeface="Times New Roman"/>
              </a:rPr>
              <a:t>At the Stop AAPI Hate reporting center, we received reports of 12,255 anti-AA/PI hate acts occurring from 2020-2023, with 735 occurring in 2023…Nearly half (49%) of AA/PI adults surveyed experienced a hate act in 2023. This means that millions of AA/PI people are likely to have experienced a hate act in the last year and that anti-AA/PI hate is a pervasive and systemic issue. (Stop Asian Hate)</a:t>
            </a:r>
            <a:br>
              <a:rPr lang="en" sz="1100">
                <a:latin typeface="Times New Roman"/>
                <a:ea typeface="Times New Roman"/>
                <a:cs typeface="Times New Roman"/>
                <a:sym typeface="Times New Roman"/>
              </a:rPr>
            </a:br>
            <a:endParaRPr sz="1100">
              <a:latin typeface="Times New Roman"/>
              <a:ea typeface="Times New Roman"/>
              <a:cs typeface="Times New Roman"/>
              <a:sym typeface="Times New Roman"/>
            </a:endParaRPr>
          </a:p>
          <a:p>
            <a:pPr indent="-298450" lvl="0" marL="457200" rtl="0" algn="l">
              <a:lnSpc>
                <a:spcPct val="100000"/>
              </a:lnSpc>
              <a:spcBef>
                <a:spcPts val="0"/>
              </a:spcBef>
              <a:spcAft>
                <a:spcPts val="0"/>
              </a:spcAft>
              <a:buSzPts val="1100"/>
              <a:buFont typeface="Times New Roman"/>
              <a:buChar char="●"/>
            </a:pPr>
            <a:r>
              <a:rPr lang="en" sz="1100">
                <a:highlight>
                  <a:srgbClr val="FFFFFF"/>
                </a:highlight>
                <a:latin typeface="Times New Roman"/>
                <a:ea typeface="Times New Roman"/>
                <a:cs typeface="Times New Roman"/>
                <a:sym typeface="Times New Roman"/>
              </a:rPr>
              <a:t>Since the election, anti-Asian </a:t>
            </a:r>
            <a:r>
              <a:rPr i="1" lang="en" sz="1100">
                <a:highlight>
                  <a:srgbClr val="FFFFFF"/>
                </a:highlight>
                <a:latin typeface="Times New Roman"/>
                <a:ea typeface="Times New Roman"/>
                <a:cs typeface="Times New Roman"/>
                <a:sym typeface="Times New Roman"/>
              </a:rPr>
              <a:t>slurs</a:t>
            </a:r>
            <a:r>
              <a:rPr lang="en" sz="1100">
                <a:highlight>
                  <a:srgbClr val="FFFFFF"/>
                </a:highlight>
                <a:latin typeface="Times New Roman"/>
                <a:ea typeface="Times New Roman"/>
                <a:cs typeface="Times New Roman"/>
                <a:sym typeface="Times New Roman"/>
              </a:rPr>
              <a:t> have dramatically increased by 66% and, amongst Asian American subgroups, South Asians communities have been most targeted, with 75% of </a:t>
            </a:r>
            <a:r>
              <a:rPr i="1" lang="en" sz="1100">
                <a:highlight>
                  <a:srgbClr val="FFFFFF"/>
                </a:highlight>
                <a:latin typeface="Times New Roman"/>
                <a:ea typeface="Times New Roman"/>
                <a:cs typeface="Times New Roman"/>
                <a:sym typeface="Times New Roman"/>
              </a:rPr>
              <a:t>slurs</a:t>
            </a:r>
            <a:r>
              <a:rPr lang="en" sz="1100">
                <a:highlight>
                  <a:srgbClr val="FFFFFF"/>
                </a:highlight>
                <a:latin typeface="Times New Roman"/>
                <a:ea typeface="Times New Roman"/>
                <a:cs typeface="Times New Roman"/>
                <a:sym typeface="Times New Roman"/>
              </a:rPr>
              <a:t> directed at them in December 2024 and January 2025. </a:t>
            </a:r>
            <a:endParaRPr sz="1100">
              <a:latin typeface="Times New Roman"/>
              <a:ea typeface="Times New Roman"/>
              <a:cs typeface="Times New Roman"/>
              <a:sym typeface="Times New Roman"/>
            </a:endParaRPr>
          </a:p>
          <a:p>
            <a:pPr indent="0" lvl="0" marL="457200" rtl="0" algn="l">
              <a:lnSpc>
                <a:spcPct val="100000"/>
              </a:lnSpc>
              <a:spcBef>
                <a:spcPts val="0"/>
              </a:spcBef>
              <a:spcAft>
                <a:spcPts val="0"/>
              </a:spcAft>
              <a:buNone/>
            </a:pPr>
            <a:r>
              <a:t/>
            </a:r>
            <a:endParaRPr sz="1100">
              <a:latin typeface="Times New Roman"/>
              <a:ea typeface="Times New Roman"/>
              <a:cs typeface="Times New Roman"/>
              <a:sym typeface="Times New Roman"/>
            </a:endParaRPr>
          </a:p>
          <a:p>
            <a:pPr indent="-298450" lvl="0" marL="457200" rtl="0" algn="l">
              <a:lnSpc>
                <a:spcPct val="100000"/>
              </a:lnSpc>
              <a:spcBef>
                <a:spcPts val="0"/>
              </a:spcBef>
              <a:spcAft>
                <a:spcPts val="0"/>
              </a:spcAft>
              <a:buSzPts val="1100"/>
              <a:buFont typeface="Times New Roman"/>
              <a:buChar char="●"/>
            </a:pPr>
            <a:r>
              <a:rPr lang="en" sz="1100">
                <a:latin typeface="Times New Roman"/>
                <a:ea typeface="Times New Roman"/>
                <a:cs typeface="Times New Roman"/>
                <a:sym typeface="Times New Roman"/>
              </a:rPr>
              <a:t>60% of Asian American, Native Hawaiian and Pacific Islander (AAPI) adults have little or no confidence that the government will make progress on key issues in 2025—a slightly less pessimistic outlook compared with the 69% who felt this way last year. (AAPI Data)</a:t>
            </a:r>
            <a:endParaRPr sz="1100">
              <a:latin typeface="Times New Roman"/>
              <a:ea typeface="Times New Roman"/>
              <a:cs typeface="Times New Roman"/>
              <a:sym typeface="Times New Roman"/>
            </a:endParaRPr>
          </a:p>
        </p:txBody>
      </p:sp>
      <p:sp>
        <p:nvSpPr>
          <p:cNvPr id="92" name="Google Shape;92;p16"/>
          <p:cNvSpPr txBox="1"/>
          <p:nvPr>
            <p:ph type="title"/>
          </p:nvPr>
        </p:nvSpPr>
        <p:spPr>
          <a:xfrm>
            <a:off x="190500" y="160800"/>
            <a:ext cx="9144000" cy="767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780"/>
              <a:t>WHY IT MATTERS</a:t>
            </a:r>
            <a:endParaRPr sz="4755">
              <a:latin typeface="Times New Roman"/>
              <a:ea typeface="Times New Roman"/>
              <a:cs typeface="Times New Roman"/>
              <a:sym typeface="Times New Roman"/>
            </a:endParaRPr>
          </a:p>
        </p:txBody>
      </p:sp>
      <p:pic>
        <p:nvPicPr>
          <p:cNvPr id="93" name="Google Shape;93;p16"/>
          <p:cNvPicPr preferRelativeResize="0"/>
          <p:nvPr/>
        </p:nvPicPr>
        <p:blipFill>
          <a:blip r:embed="rId3">
            <a:alphaModFix/>
          </a:blip>
          <a:stretch>
            <a:fillRect/>
          </a:stretch>
        </p:blipFill>
        <p:spPr>
          <a:xfrm>
            <a:off x="274251" y="2028825"/>
            <a:ext cx="3818626" cy="2313549"/>
          </a:xfrm>
          <a:prstGeom prst="rect">
            <a:avLst/>
          </a:prstGeom>
          <a:noFill/>
          <a:ln>
            <a:noFill/>
          </a:ln>
        </p:spPr>
      </p:pic>
      <p:pic>
        <p:nvPicPr>
          <p:cNvPr id="94" name="Google Shape;94;p16" title="Screenshot 2025-05-16 at 1.47.56 PM.png"/>
          <p:cNvPicPr preferRelativeResize="0"/>
          <p:nvPr/>
        </p:nvPicPr>
        <p:blipFill rotWithShape="1">
          <a:blip r:embed="rId4">
            <a:alphaModFix/>
          </a:blip>
          <a:srcRect b="3465" l="0" r="0" t="0"/>
          <a:stretch/>
        </p:blipFill>
        <p:spPr>
          <a:xfrm>
            <a:off x="4314475" y="0"/>
            <a:ext cx="4774631" cy="2313551"/>
          </a:xfrm>
          <a:prstGeom prst="rect">
            <a:avLst/>
          </a:prstGeom>
          <a:noFill/>
          <a:ln>
            <a:noFill/>
          </a:ln>
        </p:spPr>
      </p:pic>
      <p:pic>
        <p:nvPicPr>
          <p:cNvPr descr="280+ Whats Your Story Stock Photos, Pictures &amp; Royalty-Free Images - iStock  | Typewriter" id="95" name="Google Shape;95;p16"/>
          <p:cNvPicPr preferRelativeResize="0"/>
          <p:nvPr/>
        </p:nvPicPr>
        <p:blipFill rotWithShape="1">
          <a:blip r:embed="rId5">
            <a:alphaModFix/>
          </a:blip>
          <a:srcRect b="13310" l="21678" r="20046" t="11149"/>
          <a:stretch/>
        </p:blipFill>
        <p:spPr>
          <a:xfrm rot="-1109530">
            <a:off x="7392550" y="745025"/>
            <a:ext cx="1576126" cy="13620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7"/>
          <p:cNvSpPr txBox="1"/>
          <p:nvPr>
            <p:ph type="title"/>
          </p:nvPr>
        </p:nvSpPr>
        <p:spPr>
          <a:xfrm>
            <a:off x="15625" y="0"/>
            <a:ext cx="42987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 POWER OF TELLING OUR STORIES</a:t>
            </a:r>
            <a:endParaRPr/>
          </a:p>
        </p:txBody>
      </p:sp>
      <p:sp>
        <p:nvSpPr>
          <p:cNvPr id="101" name="Google Shape;101;p17"/>
          <p:cNvSpPr txBox="1"/>
          <p:nvPr/>
        </p:nvSpPr>
        <p:spPr>
          <a:xfrm>
            <a:off x="-8925" y="4486275"/>
            <a:ext cx="4298700" cy="65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CCCCCC"/>
                </a:solidFill>
                <a:latin typeface="Roboto"/>
                <a:ea typeface="Roboto"/>
                <a:cs typeface="Roboto"/>
                <a:sym typeface="Roboto"/>
              </a:rPr>
              <a:t>2 in 3 AAPI adults report feeling unseen in national policy conversations (AAPI Data, 2024)</a:t>
            </a:r>
            <a:endParaRPr sz="1300">
              <a:solidFill>
                <a:srgbClr val="CCCCCC"/>
              </a:solidFill>
              <a:latin typeface="Roboto"/>
              <a:ea typeface="Roboto"/>
              <a:cs typeface="Roboto"/>
              <a:sym typeface="Roboto"/>
            </a:endParaRPr>
          </a:p>
          <a:p>
            <a:pPr indent="0" lvl="0" marL="0" rtl="0" algn="l">
              <a:spcBef>
                <a:spcPts val="0"/>
              </a:spcBef>
              <a:spcAft>
                <a:spcPts val="0"/>
              </a:spcAft>
              <a:buNone/>
            </a:pPr>
            <a:r>
              <a:t/>
            </a:r>
            <a:endParaRPr sz="1300">
              <a:solidFill>
                <a:schemeClr val="dk2"/>
              </a:solidFill>
              <a:latin typeface="Roboto"/>
              <a:ea typeface="Roboto"/>
              <a:cs typeface="Roboto"/>
              <a:sym typeface="Roboto"/>
            </a:endParaRPr>
          </a:p>
          <a:p>
            <a:pPr indent="0" lvl="0" marL="0" rtl="0" algn="l">
              <a:spcBef>
                <a:spcPts val="0"/>
              </a:spcBef>
              <a:spcAft>
                <a:spcPts val="0"/>
              </a:spcAft>
              <a:buNone/>
            </a:pPr>
            <a:r>
              <a:t/>
            </a:r>
            <a:endParaRPr sz="1300">
              <a:solidFill>
                <a:schemeClr val="dk2"/>
              </a:solidFill>
              <a:latin typeface="Roboto"/>
              <a:ea typeface="Roboto"/>
              <a:cs typeface="Roboto"/>
              <a:sym typeface="Roboto"/>
            </a:endParaRPr>
          </a:p>
        </p:txBody>
      </p:sp>
      <p:pic>
        <p:nvPicPr>
          <p:cNvPr id="102" name="Google Shape;102;p17"/>
          <p:cNvPicPr preferRelativeResize="0"/>
          <p:nvPr/>
        </p:nvPicPr>
        <p:blipFill>
          <a:blip r:embed="rId3">
            <a:alphaModFix/>
          </a:blip>
          <a:stretch>
            <a:fillRect/>
          </a:stretch>
        </p:blipFill>
        <p:spPr>
          <a:xfrm>
            <a:off x="190500" y="1085850"/>
            <a:ext cx="3919273" cy="3333750"/>
          </a:xfrm>
          <a:prstGeom prst="rect">
            <a:avLst/>
          </a:prstGeom>
          <a:noFill/>
          <a:ln>
            <a:noFill/>
          </a:ln>
        </p:spPr>
      </p:pic>
      <p:sp>
        <p:nvSpPr>
          <p:cNvPr id="103" name="Google Shape;103;p17"/>
          <p:cNvSpPr txBox="1"/>
          <p:nvPr/>
        </p:nvSpPr>
        <p:spPr>
          <a:xfrm>
            <a:off x="4162125" y="-76200"/>
            <a:ext cx="4960500" cy="2428500"/>
          </a:xfrm>
          <a:prstGeom prst="rect">
            <a:avLst/>
          </a:prstGeom>
          <a:noFill/>
          <a:ln>
            <a:noFill/>
          </a:ln>
        </p:spPr>
        <p:txBody>
          <a:bodyPr anchorCtr="0" anchor="t" bIns="91425" lIns="91425" spcFirstLastPara="1" rIns="91425" wrap="square" tIns="91425">
            <a:noAutofit/>
          </a:bodyPr>
          <a:lstStyle/>
          <a:p>
            <a:pPr indent="-307975" lvl="0" marL="457200" rtl="0" algn="l">
              <a:spcBef>
                <a:spcPts val="0"/>
              </a:spcBef>
              <a:spcAft>
                <a:spcPts val="0"/>
              </a:spcAft>
              <a:buClr>
                <a:schemeClr val="dk2"/>
              </a:buClr>
              <a:buSzPts val="1250"/>
              <a:buFont typeface="Times New Roman"/>
              <a:buChar char="●"/>
            </a:pPr>
            <a:r>
              <a:rPr lang="en" sz="1250">
                <a:solidFill>
                  <a:schemeClr val="dk2"/>
                </a:solidFill>
                <a:latin typeface="Times New Roman"/>
                <a:ea typeface="Times New Roman"/>
                <a:cs typeface="Times New Roman"/>
                <a:sym typeface="Times New Roman"/>
              </a:rPr>
              <a:t>AAPI narratives have often been shaped by outsiders, but </a:t>
            </a:r>
            <a:r>
              <a:rPr lang="en" sz="1250">
                <a:solidFill>
                  <a:schemeClr val="dk2"/>
                </a:solidFill>
                <a:latin typeface="Times New Roman"/>
                <a:ea typeface="Times New Roman"/>
                <a:cs typeface="Times New Roman"/>
                <a:sym typeface="Times New Roman"/>
              </a:rPr>
              <a:t>reclamation</a:t>
            </a:r>
            <a:r>
              <a:rPr lang="en" sz="1250">
                <a:solidFill>
                  <a:schemeClr val="dk2"/>
                </a:solidFill>
                <a:latin typeface="Times New Roman"/>
                <a:ea typeface="Times New Roman"/>
                <a:cs typeface="Times New Roman"/>
                <a:sym typeface="Times New Roman"/>
              </a:rPr>
              <a:t> is a form of resistance</a:t>
            </a:r>
            <a:endParaRPr sz="1250">
              <a:solidFill>
                <a:schemeClr val="dk2"/>
              </a:solidFill>
              <a:latin typeface="Times New Roman"/>
              <a:ea typeface="Times New Roman"/>
              <a:cs typeface="Times New Roman"/>
              <a:sym typeface="Times New Roman"/>
            </a:endParaRPr>
          </a:p>
          <a:p>
            <a:pPr indent="0" lvl="0" marL="457200" rtl="0" algn="l">
              <a:spcBef>
                <a:spcPts val="0"/>
              </a:spcBef>
              <a:spcAft>
                <a:spcPts val="0"/>
              </a:spcAft>
              <a:buNone/>
            </a:pPr>
            <a:r>
              <a:t/>
            </a:r>
            <a:endParaRPr sz="1250">
              <a:solidFill>
                <a:schemeClr val="dk2"/>
              </a:solidFill>
              <a:latin typeface="Times New Roman"/>
              <a:ea typeface="Times New Roman"/>
              <a:cs typeface="Times New Roman"/>
              <a:sym typeface="Times New Roman"/>
            </a:endParaRPr>
          </a:p>
          <a:p>
            <a:pPr indent="-307975" lvl="0" marL="457200" rtl="0" algn="l">
              <a:spcBef>
                <a:spcPts val="0"/>
              </a:spcBef>
              <a:spcAft>
                <a:spcPts val="0"/>
              </a:spcAft>
              <a:buClr>
                <a:schemeClr val="dk2"/>
              </a:buClr>
              <a:buSzPts val="1250"/>
              <a:buFont typeface="Times New Roman"/>
              <a:buChar char="●"/>
            </a:pPr>
            <a:r>
              <a:rPr lang="en" sz="1250">
                <a:solidFill>
                  <a:schemeClr val="dk2"/>
                </a:solidFill>
                <a:latin typeface="Times New Roman"/>
                <a:ea typeface="Times New Roman"/>
                <a:cs typeface="Times New Roman"/>
                <a:sym typeface="Times New Roman"/>
              </a:rPr>
              <a:t>According to TAAF’s annual Social Tracking of Asian Americans in the U.S. Index, the leading study on perceptions and attitudes towards the AAPI community, 55% of Americans are unable to name a single historical event related to Asian Americans.</a:t>
            </a:r>
            <a:endParaRPr sz="1250">
              <a:solidFill>
                <a:schemeClr val="dk2"/>
              </a:solidFill>
              <a:latin typeface="Times New Roman"/>
              <a:ea typeface="Times New Roman"/>
              <a:cs typeface="Times New Roman"/>
              <a:sym typeface="Times New Roman"/>
            </a:endParaRPr>
          </a:p>
          <a:p>
            <a:pPr indent="0" lvl="0" marL="457200" rtl="0" algn="l">
              <a:spcBef>
                <a:spcPts val="0"/>
              </a:spcBef>
              <a:spcAft>
                <a:spcPts val="0"/>
              </a:spcAft>
              <a:buNone/>
            </a:pPr>
            <a:r>
              <a:t/>
            </a:r>
            <a:endParaRPr sz="1250">
              <a:solidFill>
                <a:schemeClr val="dk2"/>
              </a:solidFill>
              <a:latin typeface="Times New Roman"/>
              <a:ea typeface="Times New Roman"/>
              <a:cs typeface="Times New Roman"/>
              <a:sym typeface="Times New Roman"/>
            </a:endParaRPr>
          </a:p>
          <a:p>
            <a:pPr indent="-307975" lvl="0" marL="457200" rtl="0" algn="l">
              <a:spcBef>
                <a:spcPts val="0"/>
              </a:spcBef>
              <a:spcAft>
                <a:spcPts val="0"/>
              </a:spcAft>
              <a:buClr>
                <a:schemeClr val="dk2"/>
              </a:buClr>
              <a:buSzPts val="1250"/>
              <a:buFont typeface="Times New Roman"/>
              <a:buChar char="●"/>
            </a:pPr>
            <a:r>
              <a:rPr lang="en" sz="1250">
                <a:solidFill>
                  <a:schemeClr val="dk2"/>
                </a:solidFill>
                <a:latin typeface="Times New Roman"/>
                <a:ea typeface="Times New Roman"/>
                <a:cs typeface="Times New Roman"/>
                <a:sym typeface="Times New Roman"/>
              </a:rPr>
              <a:t>58% of Asian Americans say they rarely or never see people like them in media (Pew Research, 2022)</a:t>
            </a:r>
            <a:endParaRPr sz="1250">
              <a:solidFill>
                <a:schemeClr val="dk2"/>
              </a:solidFill>
              <a:latin typeface="Times New Roman"/>
              <a:ea typeface="Times New Roman"/>
              <a:cs typeface="Times New Roman"/>
              <a:sym typeface="Times New Roman"/>
            </a:endParaRPr>
          </a:p>
        </p:txBody>
      </p:sp>
      <p:pic>
        <p:nvPicPr>
          <p:cNvPr id="104" name="Google Shape;104;p17" title="Screenshot 2025-05-16 at 6.25.24 PM.png"/>
          <p:cNvPicPr preferRelativeResize="0"/>
          <p:nvPr/>
        </p:nvPicPr>
        <p:blipFill>
          <a:blip r:embed="rId4">
            <a:alphaModFix/>
          </a:blip>
          <a:stretch>
            <a:fillRect/>
          </a:stretch>
        </p:blipFill>
        <p:spPr>
          <a:xfrm>
            <a:off x="4300500" y="3956550"/>
            <a:ext cx="4843501" cy="1187025"/>
          </a:xfrm>
          <a:prstGeom prst="rect">
            <a:avLst/>
          </a:prstGeom>
          <a:noFill/>
          <a:ln>
            <a:noFill/>
          </a:ln>
        </p:spPr>
      </p:pic>
      <p:pic>
        <p:nvPicPr>
          <p:cNvPr id="105" name="Google Shape;105;p17" title="Screenshot 2025-05-16 at 6.33.53 PM.png"/>
          <p:cNvPicPr preferRelativeResize="0"/>
          <p:nvPr/>
        </p:nvPicPr>
        <p:blipFill>
          <a:blip r:embed="rId5">
            <a:alphaModFix/>
          </a:blip>
          <a:stretch>
            <a:fillRect/>
          </a:stretch>
        </p:blipFill>
        <p:spPr>
          <a:xfrm>
            <a:off x="4321950" y="2049250"/>
            <a:ext cx="4800600" cy="19073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8"/>
          <p:cNvSpPr txBox="1"/>
          <p:nvPr>
            <p:ph type="title"/>
          </p:nvPr>
        </p:nvSpPr>
        <p:spPr>
          <a:xfrm>
            <a:off x="525775" y="0"/>
            <a:ext cx="3278400" cy="2508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WHY DIALOGUE</a:t>
            </a:r>
            <a:endParaRPr/>
          </a:p>
        </p:txBody>
      </p:sp>
      <p:sp>
        <p:nvSpPr>
          <p:cNvPr id="111" name="Google Shape;111;p18"/>
          <p:cNvSpPr txBox="1"/>
          <p:nvPr>
            <p:ph idx="1" type="body"/>
          </p:nvPr>
        </p:nvSpPr>
        <p:spPr>
          <a:xfrm>
            <a:off x="4133850" y="0"/>
            <a:ext cx="5010000" cy="3038400"/>
          </a:xfrm>
          <a:prstGeom prst="rect">
            <a:avLst/>
          </a:prstGeom>
        </p:spPr>
        <p:txBody>
          <a:bodyPr anchorCtr="0" anchor="t" bIns="91425" lIns="91425" spcFirstLastPara="1" rIns="91425" wrap="square" tIns="91425">
            <a:noAutofit/>
          </a:bodyPr>
          <a:lstStyle/>
          <a:p>
            <a:pPr indent="-307975" lvl="0" marL="457200" rtl="0" algn="l">
              <a:lnSpc>
                <a:spcPct val="80000"/>
              </a:lnSpc>
              <a:spcBef>
                <a:spcPts val="0"/>
              </a:spcBef>
              <a:spcAft>
                <a:spcPts val="0"/>
              </a:spcAft>
              <a:buClr>
                <a:schemeClr val="lt2"/>
              </a:buClr>
              <a:buSzPts val="1250"/>
              <a:buFont typeface="Times New Roman"/>
              <a:buChar char="●"/>
            </a:pPr>
            <a:r>
              <a:rPr b="1" lang="en" sz="1250">
                <a:solidFill>
                  <a:schemeClr val="lt2"/>
                </a:solidFill>
                <a:latin typeface="Times New Roman"/>
                <a:ea typeface="Times New Roman"/>
                <a:cs typeface="Times New Roman"/>
                <a:sym typeface="Times New Roman"/>
              </a:rPr>
              <a:t>Fosters Understanding:</a:t>
            </a:r>
            <a:r>
              <a:rPr lang="en" sz="1250">
                <a:solidFill>
                  <a:schemeClr val="lt2"/>
                </a:solidFill>
                <a:latin typeface="Times New Roman"/>
                <a:ea typeface="Times New Roman"/>
                <a:cs typeface="Times New Roman"/>
                <a:sym typeface="Times New Roman"/>
              </a:rPr>
              <a:t> Dialogue creates a space for individuals to exchange thoughts, ideas, and emotions, facilitating the exchange of perspectives and building relationships.</a:t>
            </a:r>
            <a:endParaRPr sz="1250">
              <a:solidFill>
                <a:schemeClr val="lt2"/>
              </a:solidFill>
              <a:latin typeface="Times New Roman"/>
              <a:ea typeface="Times New Roman"/>
              <a:cs typeface="Times New Roman"/>
              <a:sym typeface="Times New Roman"/>
            </a:endParaRPr>
          </a:p>
          <a:p>
            <a:pPr indent="0" lvl="0" marL="457200" rtl="0" algn="l">
              <a:lnSpc>
                <a:spcPct val="80000"/>
              </a:lnSpc>
              <a:spcBef>
                <a:spcPts val="1200"/>
              </a:spcBef>
              <a:spcAft>
                <a:spcPts val="0"/>
              </a:spcAft>
              <a:buSzPts val="1018"/>
              <a:buNone/>
            </a:pPr>
            <a:r>
              <a:t/>
            </a:r>
            <a:endParaRPr sz="1250">
              <a:solidFill>
                <a:schemeClr val="lt2"/>
              </a:solidFill>
              <a:latin typeface="Times New Roman"/>
              <a:ea typeface="Times New Roman"/>
              <a:cs typeface="Times New Roman"/>
              <a:sym typeface="Times New Roman"/>
            </a:endParaRPr>
          </a:p>
          <a:p>
            <a:pPr indent="-307975" lvl="0" marL="457200" rtl="0" algn="l">
              <a:lnSpc>
                <a:spcPct val="80000"/>
              </a:lnSpc>
              <a:spcBef>
                <a:spcPts val="0"/>
              </a:spcBef>
              <a:spcAft>
                <a:spcPts val="0"/>
              </a:spcAft>
              <a:buClr>
                <a:schemeClr val="lt2"/>
              </a:buClr>
              <a:buSzPts val="1250"/>
              <a:buFont typeface="Times New Roman"/>
              <a:buChar char="●"/>
            </a:pPr>
            <a:r>
              <a:rPr b="1" lang="en" sz="1250">
                <a:solidFill>
                  <a:schemeClr val="lt2"/>
                </a:solidFill>
                <a:latin typeface="Times New Roman"/>
                <a:ea typeface="Times New Roman"/>
                <a:cs typeface="Times New Roman"/>
                <a:sym typeface="Times New Roman"/>
              </a:rPr>
              <a:t>Promotes Civic Engagement:</a:t>
            </a:r>
            <a:r>
              <a:rPr lang="en" sz="1250">
                <a:solidFill>
                  <a:schemeClr val="lt2"/>
                </a:solidFill>
                <a:latin typeface="Times New Roman"/>
                <a:ea typeface="Times New Roman"/>
                <a:cs typeface="Times New Roman"/>
                <a:sym typeface="Times New Roman"/>
              </a:rPr>
              <a:t> By facilitating respectful, purposeful conversations on public issues and policies, dialogue encourages people to improve their quality of life through civic engagement.</a:t>
            </a:r>
            <a:endParaRPr sz="1250">
              <a:solidFill>
                <a:schemeClr val="lt2"/>
              </a:solidFill>
              <a:latin typeface="Times New Roman"/>
              <a:ea typeface="Times New Roman"/>
              <a:cs typeface="Times New Roman"/>
              <a:sym typeface="Times New Roman"/>
            </a:endParaRPr>
          </a:p>
          <a:p>
            <a:pPr indent="0" lvl="0" marL="457200" rtl="0" algn="l">
              <a:lnSpc>
                <a:spcPct val="80000"/>
              </a:lnSpc>
              <a:spcBef>
                <a:spcPts val="0"/>
              </a:spcBef>
              <a:spcAft>
                <a:spcPts val="0"/>
              </a:spcAft>
              <a:buSzPts val="1018"/>
              <a:buNone/>
            </a:pPr>
            <a:r>
              <a:t/>
            </a:r>
            <a:endParaRPr sz="1250">
              <a:solidFill>
                <a:schemeClr val="lt2"/>
              </a:solidFill>
              <a:latin typeface="Times New Roman"/>
              <a:ea typeface="Times New Roman"/>
              <a:cs typeface="Times New Roman"/>
              <a:sym typeface="Times New Roman"/>
            </a:endParaRPr>
          </a:p>
          <a:p>
            <a:pPr indent="-307975" lvl="0" marL="457200" rtl="0" algn="l">
              <a:lnSpc>
                <a:spcPct val="80000"/>
              </a:lnSpc>
              <a:spcBef>
                <a:spcPts val="1200"/>
              </a:spcBef>
              <a:spcAft>
                <a:spcPts val="0"/>
              </a:spcAft>
              <a:buClr>
                <a:schemeClr val="lt2"/>
              </a:buClr>
              <a:buSzPts val="1250"/>
              <a:buFont typeface="Times New Roman"/>
              <a:buChar char="●"/>
            </a:pPr>
            <a:r>
              <a:rPr b="1" lang="en" sz="1250">
                <a:solidFill>
                  <a:schemeClr val="lt2"/>
                </a:solidFill>
                <a:latin typeface="Times New Roman"/>
                <a:ea typeface="Times New Roman"/>
                <a:cs typeface="Times New Roman"/>
                <a:sym typeface="Times New Roman"/>
              </a:rPr>
              <a:t>Addresses Complex Issues: </a:t>
            </a:r>
            <a:r>
              <a:rPr lang="en" sz="1250">
                <a:solidFill>
                  <a:schemeClr val="lt2"/>
                </a:solidFill>
                <a:latin typeface="Times New Roman"/>
                <a:ea typeface="Times New Roman"/>
                <a:cs typeface="Times New Roman"/>
                <a:sym typeface="Times New Roman"/>
              </a:rPr>
              <a:t>Dialogues have been conducted on topics such as racism, gun violence, policing, and homelessness, demonstrating their effectiveness in tackling sensitive social issues.</a:t>
            </a:r>
            <a:endParaRPr sz="1250">
              <a:solidFill>
                <a:schemeClr val="lt2"/>
              </a:solidFill>
              <a:latin typeface="Times New Roman"/>
              <a:ea typeface="Times New Roman"/>
              <a:cs typeface="Times New Roman"/>
              <a:sym typeface="Times New Roman"/>
            </a:endParaRPr>
          </a:p>
          <a:p>
            <a:pPr indent="0" lvl="0" marL="457200" rtl="0" algn="l">
              <a:lnSpc>
                <a:spcPct val="80000"/>
              </a:lnSpc>
              <a:spcBef>
                <a:spcPts val="1200"/>
              </a:spcBef>
              <a:spcAft>
                <a:spcPts val="0"/>
              </a:spcAft>
              <a:buSzPts val="1018"/>
              <a:buNone/>
            </a:pPr>
            <a:r>
              <a:t/>
            </a:r>
            <a:endParaRPr sz="1250">
              <a:solidFill>
                <a:schemeClr val="lt2"/>
              </a:solidFill>
              <a:latin typeface="Times New Roman"/>
              <a:ea typeface="Times New Roman"/>
              <a:cs typeface="Times New Roman"/>
              <a:sym typeface="Times New Roman"/>
            </a:endParaRPr>
          </a:p>
          <a:p>
            <a:pPr indent="-307975" lvl="0" marL="457200" rtl="0" algn="l">
              <a:lnSpc>
                <a:spcPct val="80000"/>
              </a:lnSpc>
              <a:spcBef>
                <a:spcPts val="0"/>
              </a:spcBef>
              <a:spcAft>
                <a:spcPts val="0"/>
              </a:spcAft>
              <a:buClr>
                <a:schemeClr val="lt2"/>
              </a:buClr>
              <a:buSzPts val="1250"/>
              <a:buFont typeface="Times New Roman"/>
              <a:buChar char="●"/>
            </a:pPr>
            <a:r>
              <a:rPr b="1" lang="en" sz="1250">
                <a:solidFill>
                  <a:schemeClr val="lt2"/>
                </a:solidFill>
                <a:latin typeface="Times New Roman"/>
                <a:ea typeface="Times New Roman"/>
                <a:cs typeface="Times New Roman"/>
                <a:sym typeface="Times New Roman"/>
              </a:rPr>
              <a:t>Empowers Communities:</a:t>
            </a:r>
            <a:r>
              <a:rPr lang="en" sz="1250">
                <a:solidFill>
                  <a:schemeClr val="lt2"/>
                </a:solidFill>
                <a:latin typeface="Times New Roman"/>
                <a:ea typeface="Times New Roman"/>
                <a:cs typeface="Times New Roman"/>
                <a:sym typeface="Times New Roman"/>
              </a:rPr>
              <a:t> Initiatives like the CD10 Women in Transition Demonstration Program show how dialogue can support vulnerable populations by building confidence and esteem to aid their transition into permanent housing.</a:t>
            </a:r>
            <a:endParaRPr sz="1250">
              <a:solidFill>
                <a:schemeClr val="lt2"/>
              </a:solidFill>
              <a:latin typeface="Times New Roman"/>
              <a:ea typeface="Times New Roman"/>
              <a:cs typeface="Times New Roman"/>
              <a:sym typeface="Times New Roman"/>
            </a:endParaRPr>
          </a:p>
        </p:txBody>
      </p:sp>
      <p:pic>
        <p:nvPicPr>
          <p:cNvPr id="112" name="Google Shape;112;p18" title="Screenshot 2025-05-14 at 2.38.58 PM.png"/>
          <p:cNvPicPr preferRelativeResize="0"/>
          <p:nvPr/>
        </p:nvPicPr>
        <p:blipFill>
          <a:blip r:embed="rId3">
            <a:alphaModFix/>
          </a:blip>
          <a:stretch>
            <a:fillRect/>
          </a:stretch>
        </p:blipFill>
        <p:spPr>
          <a:xfrm>
            <a:off x="680513" y="617550"/>
            <a:ext cx="2968925" cy="3973652"/>
          </a:xfrm>
          <a:prstGeom prst="rect">
            <a:avLst/>
          </a:prstGeom>
          <a:noFill/>
          <a:ln>
            <a:noFill/>
          </a:ln>
        </p:spPr>
      </p:pic>
      <p:pic>
        <p:nvPicPr>
          <p:cNvPr id="113" name="Google Shape;113;p18"/>
          <p:cNvPicPr preferRelativeResize="0"/>
          <p:nvPr/>
        </p:nvPicPr>
        <p:blipFill>
          <a:blip r:embed="rId4">
            <a:alphaModFix/>
          </a:blip>
          <a:stretch>
            <a:fillRect/>
          </a:stretch>
        </p:blipFill>
        <p:spPr>
          <a:xfrm>
            <a:off x="5321288" y="3038475"/>
            <a:ext cx="2806723" cy="2105027"/>
          </a:xfrm>
          <a:prstGeom prst="rect">
            <a:avLst/>
          </a:prstGeom>
          <a:noFill/>
          <a:ln>
            <a:noFill/>
          </a:ln>
        </p:spPr>
      </p:pic>
      <p:sp>
        <p:nvSpPr>
          <p:cNvPr id="114" name="Google Shape;114;p18"/>
          <p:cNvSpPr txBox="1"/>
          <p:nvPr/>
        </p:nvSpPr>
        <p:spPr>
          <a:xfrm>
            <a:off x="0" y="4591200"/>
            <a:ext cx="4400700" cy="47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CCCCCC"/>
                </a:solidFill>
                <a:latin typeface="Roboto"/>
                <a:ea typeface="Roboto"/>
                <a:cs typeface="Roboto"/>
                <a:sym typeface="Roboto"/>
              </a:rPr>
              <a:t>75% of AAPI adults report feeling misunderstood or invisible in national conversations (Pew Research, 2023).</a:t>
            </a:r>
            <a:endParaRPr sz="1300">
              <a:solidFill>
                <a:srgbClr val="CCCCCC"/>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9"/>
          <p:cNvSpPr txBox="1"/>
          <p:nvPr>
            <p:ph type="title"/>
          </p:nvPr>
        </p:nvSpPr>
        <p:spPr>
          <a:xfrm>
            <a:off x="311725" y="0"/>
            <a:ext cx="37065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latin typeface="Times New Roman"/>
                <a:ea typeface="Times New Roman"/>
                <a:cs typeface="Times New Roman"/>
                <a:sym typeface="Times New Roman"/>
              </a:rPr>
              <a:t>THANK YOU</a:t>
            </a:r>
            <a:endParaRPr>
              <a:latin typeface="Times New Roman"/>
              <a:ea typeface="Times New Roman"/>
              <a:cs typeface="Times New Roman"/>
              <a:sym typeface="Times New Roman"/>
            </a:endParaRPr>
          </a:p>
          <a:p>
            <a:pPr indent="0" lvl="0" marL="0" rtl="0" algn="l">
              <a:spcBef>
                <a:spcPts val="0"/>
              </a:spcBef>
              <a:spcAft>
                <a:spcPts val="0"/>
              </a:spcAft>
              <a:buNone/>
            </a:pPr>
            <a:r>
              <a:t/>
            </a:r>
            <a:endParaRPr>
              <a:latin typeface="Times New Roman"/>
              <a:ea typeface="Times New Roman"/>
              <a:cs typeface="Times New Roman"/>
              <a:sym typeface="Times New Roman"/>
            </a:endParaRPr>
          </a:p>
          <a:p>
            <a:pPr indent="0" lvl="0" marL="0" rtl="0" algn="l">
              <a:spcBef>
                <a:spcPts val="0"/>
              </a:spcBef>
              <a:spcAft>
                <a:spcPts val="0"/>
              </a:spcAft>
              <a:buNone/>
            </a:pPr>
            <a:r>
              <a:rPr lang="en">
                <a:latin typeface="Times New Roman"/>
                <a:ea typeface="Times New Roman"/>
                <a:cs typeface="Times New Roman"/>
                <a:sym typeface="Times New Roman"/>
              </a:rPr>
              <a:t>LET’S GET TO IT!</a:t>
            </a:r>
            <a:endParaRPr>
              <a:latin typeface="Times New Roman"/>
              <a:ea typeface="Times New Roman"/>
              <a:cs typeface="Times New Roman"/>
              <a:sym typeface="Times New Roman"/>
            </a:endParaRPr>
          </a:p>
        </p:txBody>
      </p:sp>
      <p:pic>
        <p:nvPicPr>
          <p:cNvPr id="120" name="Google Shape;120;p19"/>
          <p:cNvPicPr preferRelativeResize="0"/>
          <p:nvPr/>
        </p:nvPicPr>
        <p:blipFill>
          <a:blip r:embed="rId3">
            <a:alphaModFix/>
          </a:blip>
          <a:stretch>
            <a:fillRect/>
          </a:stretch>
        </p:blipFill>
        <p:spPr>
          <a:xfrm>
            <a:off x="0" y="1689200"/>
            <a:ext cx="4406287" cy="3454300"/>
          </a:xfrm>
          <a:prstGeom prst="rect">
            <a:avLst/>
          </a:prstGeom>
          <a:noFill/>
          <a:ln>
            <a:noFill/>
          </a:ln>
        </p:spPr>
      </p:pic>
      <p:pic>
        <p:nvPicPr>
          <p:cNvPr id="121" name="Google Shape;121;p19"/>
          <p:cNvPicPr preferRelativeResize="0"/>
          <p:nvPr/>
        </p:nvPicPr>
        <p:blipFill>
          <a:blip r:embed="rId4">
            <a:alphaModFix/>
          </a:blip>
          <a:stretch>
            <a:fillRect/>
          </a:stretch>
        </p:blipFill>
        <p:spPr>
          <a:xfrm>
            <a:off x="4299235" y="0"/>
            <a:ext cx="4844764" cy="3633573"/>
          </a:xfrm>
          <a:prstGeom prst="rect">
            <a:avLst/>
          </a:prstGeom>
          <a:noFill/>
          <a:ln>
            <a:noFill/>
          </a:ln>
        </p:spPr>
      </p:pic>
      <p:pic>
        <p:nvPicPr>
          <p:cNvPr id="122" name="Google Shape;122;p19"/>
          <p:cNvPicPr preferRelativeResize="0"/>
          <p:nvPr/>
        </p:nvPicPr>
        <p:blipFill>
          <a:blip r:embed="rId5">
            <a:alphaModFix/>
          </a:blip>
          <a:stretch>
            <a:fillRect/>
          </a:stretch>
        </p:blipFill>
        <p:spPr>
          <a:xfrm flipH="1">
            <a:off x="7287425" y="3913700"/>
            <a:ext cx="1856575" cy="1229800"/>
          </a:xfrm>
          <a:prstGeom prst="rect">
            <a:avLst/>
          </a:prstGeom>
          <a:noFill/>
          <a:ln>
            <a:noFill/>
          </a:ln>
        </p:spPr>
      </p:pic>
      <p:pic>
        <p:nvPicPr>
          <p:cNvPr id="123" name="Google Shape;123;p19"/>
          <p:cNvPicPr preferRelativeResize="0"/>
          <p:nvPr/>
        </p:nvPicPr>
        <p:blipFill rotWithShape="1">
          <a:blip r:embed="rId6">
            <a:alphaModFix/>
          </a:blip>
          <a:srcRect b="29471" l="17798" r="20209" t="34573"/>
          <a:stretch/>
        </p:blipFill>
        <p:spPr>
          <a:xfrm>
            <a:off x="4299225" y="3294175"/>
            <a:ext cx="4844774" cy="18493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